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9" r:id="rId4"/>
    <p:sldId id="265" r:id="rId5"/>
    <p:sldId id="264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B4A"/>
    <a:srgbClr val="E9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61FFA-921C-4C14-ABFA-CE807111879A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BE851-9374-473F-85EE-80BD7219F8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69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F4DA4-CB0B-3D5C-97D4-9F30CEDB6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EC61A7-EA70-E045-5001-5FAFFE410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782AE1-CF82-0813-8D00-B20707BD5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19B5-EDA3-4CE5-8C9D-67C4C5A8C03D}" type="datetime1">
              <a:rPr lang="de-DE" smtClean="0"/>
              <a:t>14.09.2024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F3CA65-DA02-C827-6583-25CAA9105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215930-2613-C865-BE12-528E32136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714-766A-42BF-BD17-758079B76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54FB2-EC8F-FD28-D6BF-EB12444ED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9E4E74B-22C1-5260-D3B8-A50CDE924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D45E02-8D2D-104E-0E2B-0637B5DF6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4819-28DD-4A1A-A6E4-6307DF6A83B8}" type="datetime1">
              <a:rPr lang="de-DE" smtClean="0"/>
              <a:t>14.09.2024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559892-8F7A-3A2A-D063-D5D9F1D76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2BBFBE-278E-ED0C-1021-ACDB3CCA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714-766A-42BF-BD17-758079B76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94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0074A4B-FA65-A61C-BD61-9FFD5977B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0D47F07-4C67-F539-E24B-E4F486CC2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6EFC66-54C2-7785-D426-EEF0738C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9C8A-1DA5-4D71-B9D4-272E243C5EC6}" type="datetime1">
              <a:rPr lang="de-DE" smtClean="0"/>
              <a:t>14.09.2024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190740-C826-C454-8590-01A3FC78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FEADAF-96AB-9347-9618-E2B091E6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714-766A-42BF-BD17-758079B76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22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089D5-61FB-33B8-1E02-31AC6B1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5AB6B7-51BF-39CD-76BD-413B717BE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E82508-3BD8-9284-73F6-61581180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DE23-78F1-4E02-8D24-D68C49AF363B}" type="datetime1">
              <a:rPr lang="de-DE" smtClean="0"/>
              <a:t>14.09.2024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A16BA7-47C1-9E91-5F81-458F676F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0BFB2D-E0C2-B5BF-3193-DF048F2F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714-766A-42BF-BD17-758079B76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92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06B93-8408-0AB5-005B-9F41BCAF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532FA9-23E1-0A22-2D7A-FEA9B6498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54BB99-A5B7-B060-1589-367CF414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99A6-65B5-43BB-9DEF-931B51BF4870}" type="datetime1">
              <a:rPr lang="de-DE" smtClean="0"/>
              <a:t>14.09.2024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131D50-DBE2-A116-8C7A-B9687FF4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6DFA22-C841-8754-17A4-ED385A4D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714-766A-42BF-BD17-758079B76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14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1D251-91C7-3987-2D39-1D119A6D7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51C411-B184-09BF-51E4-F6B062882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E8355C-A146-6AF8-69AC-D7ACA4512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48CDDF-6C36-0694-F509-A9FF15D9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A462-7FD5-46E2-9D7A-00EC63C2B10B}" type="datetime1">
              <a:rPr lang="de-DE" smtClean="0"/>
              <a:t>14.09.2024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C9883B-7DDC-C5A3-BE87-F85C45D28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B63AAB-B5D1-692F-4E62-60CF95B5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714-766A-42BF-BD17-758079B76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05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B52AA-D603-0E69-C16F-33D575DAE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176E6F-55C3-5DEF-8966-E550718F6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4040A4-94A3-9EBF-BA3D-A7DCEC72A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F47E439-4468-5723-C99B-C06BED8FB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D7C70F1-7BF6-8A1A-9136-7F168FC10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4826443-E66D-BF6E-DC57-497F1B292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248B-6744-475B-B1BD-1D50BD4FA999}" type="datetime1">
              <a:rPr lang="de-DE" smtClean="0"/>
              <a:t>14.09.2024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3C9D585-7090-B468-2BC9-9E0EFD174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4E6041E-19F2-B5C9-8520-AF25B2D4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714-766A-42BF-BD17-758079B76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16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C848C-B15A-A3FF-6FFB-F12BB55D3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961C3D-4C5A-9A21-7BD6-CA0F1B39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C969-5200-49A9-A28C-D417105516EC}" type="datetime1">
              <a:rPr lang="de-DE" smtClean="0"/>
              <a:t>14.09.2024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E6ECBC-4670-9682-A0CD-CF09591E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B76EAD-B24F-B173-78C4-ADBEBC78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714-766A-42BF-BD17-758079B76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94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0CFCBBC-B024-2531-81F6-75CF54A5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86B7-CAA9-42C8-9D40-A6D88D8345AB}" type="datetime1">
              <a:rPr lang="de-DE" smtClean="0"/>
              <a:t>14.09.2024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561568-B562-7620-9D41-2257337A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3DFC4E-6631-3B43-4B9E-DB551D56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714-766A-42BF-BD17-758079B76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8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A83C8-CBCD-E6CF-F7D4-4A1409B2F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7F3BC0-8703-E486-258E-D2F407D3D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93C9E3-8C20-BACE-6AA7-990D1BDAC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B26521-48B7-3B34-71F4-FD0B816A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ED7D-87A4-42E9-A43D-FA9DEA52B3F4}" type="datetime1">
              <a:rPr lang="de-DE" smtClean="0"/>
              <a:t>14.09.2024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6E92DB-AF59-51D0-9AE1-343EE8A1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31E88C-FA61-3209-55AA-C66BD39A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714-766A-42BF-BD17-758079B76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96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D0AF1-6654-7714-82D1-BA2450C3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E7D6933-1A3F-1290-6CF9-02085736B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F2353D-AA9A-2F63-7679-716BD5259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4891F7-EE89-CA7B-6493-4223904D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D0C3-A93A-4858-B4CF-548F025885D8}" type="datetime1">
              <a:rPr lang="de-DE" smtClean="0"/>
              <a:t>14.09.2024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EE5A47-FD65-B864-612E-535A52E5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158CC6-1DF5-86C3-26FB-6F4877A0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714-766A-42BF-BD17-758079B76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374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FFCDC3A-5979-AA42-20B1-CE79D15B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1EBCD1-660D-5F5E-ACAA-98078C3C7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021B23-53A3-F0C9-1E37-2B8E6859B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689E1-5519-471D-8DA5-0497D057E28C}" type="datetime1">
              <a:rPr lang="de-DE" smtClean="0"/>
              <a:t>14.09.2024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3B089A-151F-5806-6F12-D6BF4EB03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2CBCD4-CFC4-3098-3592-E97C68C19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01714-766A-42BF-BD17-758079B76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44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tatic1.squarespace.com/static/610d33500ff0387e0fd6a99b/t/65da24ddf96a1568ec7f0e89/1708795101906/AI-Policy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hyperlink" Target="https://www.paddelhannes.de/medpaed/" TargetMode="External"/><Relationship Id="rId4" Type="http://schemas.openxmlformats.org/officeDocument/2006/relationships/hyperlink" Target="https://www.bing.com/images/create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?ref=chooser-v1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hyperlink" Target="https://www.paddelhannes.de/medpaed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4.0/deed.de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://creativecommons.org/licenses/by/3.0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hyperlink" Target="https://www.bing.com/images/creat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copilot.microsoft.com/?form=MY02E6&amp;OCID=MY02E6&amp;culture=de-de&amp;country=de" TargetMode="External"/><Relationship Id="rId4" Type="http://schemas.openxmlformats.org/officeDocument/2006/relationships/hyperlink" Target="https://copilot.microsoft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erlin.de/sen/bildung/unterricht/faecher-rahmenlehrplaene/faecheruebergreifende-themen/digitale-welten/ki-anwendungen-schul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>
            <a:extLst>
              <a:ext uri="{FF2B5EF4-FFF2-40B4-BE49-F238E27FC236}">
                <a16:creationId xmlns:a16="http://schemas.microsoft.com/office/drawing/2014/main" id="{ACE977A3-E988-8DF0-C353-027F5BBDCADE}"/>
              </a:ext>
            </a:extLst>
          </p:cNvPr>
          <p:cNvSpPr txBox="1"/>
          <p:nvPr/>
        </p:nvSpPr>
        <p:spPr>
          <a:xfrm>
            <a:off x="5069635" y="2372284"/>
            <a:ext cx="5239777" cy="13133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de-DE" sz="7200" dirty="0" err="1">
                <a:solidFill>
                  <a:srgbClr val="6B6A69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MinionPro-Regular"/>
              </a:rPr>
              <a:t>exciting</a:t>
            </a:r>
            <a:r>
              <a:rPr lang="de-DE" sz="7200" b="1" dirty="0" err="1">
                <a:ln>
                  <a:noFill/>
                </a:ln>
                <a:solidFill>
                  <a:srgbClr val="E13E45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MinionPro-Regular"/>
              </a:rPr>
              <a:t>edu</a:t>
            </a:r>
            <a:endParaRPr lang="de-DE" sz="72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MinionPro-Regular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F27780-DA3F-4D31-537B-356DE2D83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7" t="-2291" r="-2335" b="-6449"/>
          <a:stretch/>
        </p:blipFill>
        <p:spPr>
          <a:xfrm>
            <a:off x="1610553" y="1654522"/>
            <a:ext cx="3002413" cy="3069049"/>
          </a:xfrm>
          <a:prstGeom prst="rect">
            <a:avLst/>
          </a:prstGeom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F918C2B6-3B07-80E3-089A-68A5211578B2}"/>
              </a:ext>
            </a:extLst>
          </p:cNvPr>
          <p:cNvSpPr txBox="1">
            <a:spLocks/>
          </p:cNvSpPr>
          <p:nvPr/>
        </p:nvSpPr>
        <p:spPr>
          <a:xfrm>
            <a:off x="4981575" y="3925986"/>
            <a:ext cx="5399554" cy="692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4500" dirty="0">
                <a:solidFill>
                  <a:schemeClr val="accent2"/>
                </a:solidFill>
                <a:latin typeface="Lato" panose="020F0502020204030203" pitchFamily="34" charset="0"/>
              </a:rPr>
              <a:t>KONGRESS 2024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0EF8A0D-2F19-6E32-7DE8-3E4DE266CF49}"/>
              </a:ext>
            </a:extLst>
          </p:cNvPr>
          <p:cNvSpPr txBox="1">
            <a:spLocks/>
          </p:cNvSpPr>
          <p:nvPr/>
        </p:nvSpPr>
        <p:spPr>
          <a:xfrm>
            <a:off x="5010442" y="1785887"/>
            <a:ext cx="5399555" cy="692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3000" b="1" dirty="0">
                <a:solidFill>
                  <a:schemeClr val="accent1"/>
                </a:solidFill>
                <a:latin typeface="Lato" panose="020F0502020204030203" pitchFamily="34" charset="0"/>
              </a:rPr>
              <a:t>Herzlich willkommen zum</a:t>
            </a:r>
          </a:p>
        </p:txBody>
      </p:sp>
      <p:pic>
        <p:nvPicPr>
          <p:cNvPr id="11" name="Grafik 10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065C592A-52C1-978E-5B65-39A5AF611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85" y="5900694"/>
            <a:ext cx="1028700" cy="5461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89FA4D9-5A04-A268-45DC-D8F8F130EB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60" y="5900694"/>
            <a:ext cx="2291080" cy="54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36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5D9543B-A8BE-F8AE-11BA-6A602D7EA0C4}"/>
              </a:ext>
            </a:extLst>
          </p:cNvPr>
          <p:cNvSpPr txBox="1"/>
          <p:nvPr/>
        </p:nvSpPr>
        <p:spPr>
          <a:xfrm>
            <a:off x="806153" y="301407"/>
            <a:ext cx="10507306" cy="283154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spAutoFit/>
          </a:bodyPr>
          <a:lstStyle/>
          <a:p>
            <a:pPr>
              <a:spcAft>
                <a:spcPts val="1200"/>
              </a:spcAft>
              <a:tabLst>
                <a:tab pos="10228263" algn="r"/>
              </a:tabLst>
            </a:pPr>
            <a:r>
              <a:rPr lang="de-DE" sz="1000" dirty="0">
                <a:solidFill>
                  <a:schemeClr val="accent2"/>
                </a:solidFill>
                <a:latin typeface="Lato" panose="020F0502020204030203" pitchFamily="34" charset="0"/>
              </a:rPr>
              <a:t>Den KI-Spagat meistern: Was kann, soll und darf KI im Klassenzimmer leisten?	Johannes Philipp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A23084-FF50-E055-F1A1-0A46109C9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679" y="5900694"/>
            <a:ext cx="1024872" cy="5461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CAC953-9641-3A17-9A64-EB390C4E7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7540" y="5900707"/>
            <a:ext cx="2291080" cy="543534"/>
          </a:xfrm>
          <a:prstGeom prst="rect">
            <a:avLst/>
          </a:prstGeom>
        </p:spPr>
      </p:pic>
      <p:sp>
        <p:nvSpPr>
          <p:cNvPr id="9" name="Textfeld 4">
            <a:extLst>
              <a:ext uri="{FF2B5EF4-FFF2-40B4-BE49-F238E27FC236}">
                <a16:creationId xmlns:a16="http://schemas.microsoft.com/office/drawing/2014/main" id="{F97293F2-B1F4-5B01-1DC7-E304B75896CB}"/>
              </a:ext>
            </a:extLst>
          </p:cNvPr>
          <p:cNvSpPr txBox="1"/>
          <p:nvPr/>
        </p:nvSpPr>
        <p:spPr>
          <a:xfrm>
            <a:off x="10053415" y="6113874"/>
            <a:ext cx="1772284" cy="49342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de-DE" sz="2400" b="1" dirty="0">
                <a:solidFill>
                  <a:srgbClr val="CBD6D7"/>
                </a:solidFill>
                <a:latin typeface="Lato" panose="020F0502020204030203" pitchFamily="34" charset="0"/>
                <a:ea typeface="Calibri" panose="020F0502020204030204" pitchFamily="34" charset="0"/>
              </a:rPr>
              <a:t>#</a:t>
            </a:r>
            <a:r>
              <a:rPr lang="de-DE" sz="2400" dirty="0">
                <a:solidFill>
                  <a:srgbClr val="CBD6D7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MinionPro-Regular"/>
              </a:rPr>
              <a:t>exciting</a:t>
            </a:r>
            <a:r>
              <a:rPr lang="de-DE" sz="2400" b="1" dirty="0">
                <a:ln>
                  <a:noFill/>
                </a:ln>
                <a:solidFill>
                  <a:srgbClr val="CBD6D7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MinionPro-Regular"/>
              </a:rPr>
              <a:t>edu</a:t>
            </a:r>
            <a:endParaRPr lang="de-DE" sz="24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MinionPro-Regular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C049BD-89A8-C4ED-709B-C932ED1C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153" y="6196106"/>
            <a:ext cx="1024872" cy="365125"/>
          </a:xfrm>
        </p:spPr>
        <p:txBody>
          <a:bodyPr/>
          <a:lstStyle/>
          <a:p>
            <a:pPr algn="l"/>
            <a:fld id="{C4901714-766A-42BF-BD17-758079B7662E}" type="slidenum">
              <a:rPr lang="de-DE" smtClean="0"/>
              <a:pPr algn="l"/>
              <a:t>10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0944D13-6452-3616-C4D3-FC7EB0C63AD0}"/>
              </a:ext>
            </a:extLst>
          </p:cNvPr>
          <p:cNvCxnSpPr>
            <a:cxnSpLocks/>
          </p:cNvCxnSpPr>
          <p:nvPr/>
        </p:nvCxnSpPr>
        <p:spPr>
          <a:xfrm>
            <a:off x="896471" y="584561"/>
            <a:ext cx="10300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CCE8E4B8-3CF4-4452-49A9-B072B932E09D}"/>
              </a:ext>
            </a:extLst>
          </p:cNvPr>
          <p:cNvSpPr txBox="1"/>
          <p:nvPr/>
        </p:nvSpPr>
        <p:spPr>
          <a:xfrm>
            <a:off x="896471" y="867715"/>
            <a:ext cx="10300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FF0000"/>
                </a:solidFill>
              </a:rPr>
              <a:t>KI in der Schule</a:t>
            </a:r>
            <a:br>
              <a:rPr lang="de-DE" sz="3600" dirty="0">
                <a:solidFill>
                  <a:srgbClr val="FF0000"/>
                </a:solidFill>
              </a:rPr>
            </a:br>
            <a:r>
              <a:rPr lang="de-DE" sz="2400" dirty="0">
                <a:solidFill>
                  <a:srgbClr val="FF0000"/>
                </a:solidFill>
              </a:rPr>
              <a:t>Leistungsbewertung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0C47D1C-C097-104E-5AFD-A7C1F9C3839E}"/>
              </a:ext>
            </a:extLst>
          </p:cNvPr>
          <p:cNvGrpSpPr/>
          <p:nvPr/>
        </p:nvGrpSpPr>
        <p:grpSpPr>
          <a:xfrm>
            <a:off x="896471" y="2187444"/>
            <a:ext cx="10300447" cy="948593"/>
            <a:chOff x="896471" y="2187444"/>
            <a:chExt cx="10300447" cy="948593"/>
          </a:xfrm>
        </p:grpSpPr>
        <p:sp>
          <p:nvSpPr>
            <p:cNvPr id="15" name="Pfeil: nach rechts 14">
              <a:extLst>
                <a:ext uri="{FF2B5EF4-FFF2-40B4-BE49-F238E27FC236}">
                  <a16:creationId xmlns:a16="http://schemas.microsoft.com/office/drawing/2014/main" id="{5A234F70-348B-46DB-1A09-E0DB37282A33}"/>
                </a:ext>
              </a:extLst>
            </p:cNvPr>
            <p:cNvSpPr/>
            <p:nvPr/>
          </p:nvSpPr>
          <p:spPr>
            <a:xfrm>
              <a:off x="896471" y="2304835"/>
              <a:ext cx="404082" cy="20617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0B2BEEE5-B939-2399-BBFE-5224CC6F3A8A}"/>
                </a:ext>
              </a:extLst>
            </p:cNvPr>
            <p:cNvSpPr txBox="1"/>
            <p:nvPr/>
          </p:nvSpPr>
          <p:spPr>
            <a:xfrm>
              <a:off x="1470989" y="2187444"/>
              <a:ext cx="9725929" cy="948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sz="1600" dirty="0"/>
                <a:t>Möglich, wenn der Umgang mit dem Programm die Leistung darstellt.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sz="1600" dirty="0"/>
                <a:t>Möglich, wenn eine fachliche Auseinandersetzung mit dem Ergebnis eines von einer KI erstellten Werks verlangt ist.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57BF248-117F-A7C3-5143-093E6EE96A84}"/>
              </a:ext>
            </a:extLst>
          </p:cNvPr>
          <p:cNvGrpSpPr/>
          <p:nvPr/>
        </p:nvGrpSpPr>
        <p:grpSpPr>
          <a:xfrm>
            <a:off x="896471" y="3202066"/>
            <a:ext cx="10300446" cy="653128"/>
            <a:chOff x="896471" y="3202066"/>
            <a:chExt cx="10300446" cy="653128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39B44D52-EF5A-2070-B437-5E16A6CD205D}"/>
                </a:ext>
              </a:extLst>
            </p:cNvPr>
            <p:cNvSpPr txBox="1"/>
            <p:nvPr/>
          </p:nvSpPr>
          <p:spPr>
            <a:xfrm>
              <a:off x="1470988" y="3202066"/>
              <a:ext cx="9725929" cy="653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600" dirty="0"/>
                <a:t>Sinnvoll: Klare Richtlinien für Verwendung von KI-Software </a:t>
              </a:r>
              <a:br>
                <a:rPr lang="de-DE" sz="1600" dirty="0"/>
              </a:br>
              <a:r>
                <a:rPr lang="de-DE" sz="1600" dirty="0"/>
                <a:t>Beispiel: AI-Policy von Manuel Flick, </a:t>
              </a:r>
              <a:r>
                <a:rPr lang="de-DE" sz="1600" dirty="0">
                  <a:solidFill>
                    <a:srgbClr val="0070C0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Bildungsserver Berlin</a:t>
              </a:r>
              <a:endParaRPr lang="de-DE" sz="1600" dirty="0">
                <a:solidFill>
                  <a:srgbClr val="0070C0"/>
                </a:solidFill>
              </a:endParaRPr>
            </a:p>
          </p:txBody>
        </p:sp>
        <p:sp>
          <p:nvSpPr>
            <p:cNvPr id="17" name="Pfeil: nach rechts 16">
              <a:extLst>
                <a:ext uri="{FF2B5EF4-FFF2-40B4-BE49-F238E27FC236}">
                  <a16:creationId xmlns:a16="http://schemas.microsoft.com/office/drawing/2014/main" id="{00FF2B85-7876-41F3-C2B2-9CAFD485784E}"/>
                </a:ext>
              </a:extLst>
            </p:cNvPr>
            <p:cNvSpPr/>
            <p:nvPr/>
          </p:nvSpPr>
          <p:spPr>
            <a:xfrm>
              <a:off x="896471" y="3325912"/>
              <a:ext cx="404082" cy="20617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8443EC7-5FAB-5A03-0D05-5BA7C24F1D04}"/>
              </a:ext>
            </a:extLst>
          </p:cNvPr>
          <p:cNvGrpSpPr/>
          <p:nvPr/>
        </p:nvGrpSpPr>
        <p:grpSpPr>
          <a:xfrm>
            <a:off x="892424" y="4012944"/>
            <a:ext cx="10304492" cy="653128"/>
            <a:chOff x="892424" y="4012944"/>
            <a:chExt cx="10304492" cy="653128"/>
          </a:xfrm>
        </p:grpSpPr>
        <p:sp>
          <p:nvSpPr>
            <p:cNvPr id="19" name="Pfeil: nach rechts 18">
              <a:extLst>
                <a:ext uri="{FF2B5EF4-FFF2-40B4-BE49-F238E27FC236}">
                  <a16:creationId xmlns:a16="http://schemas.microsoft.com/office/drawing/2014/main" id="{C64CD31D-5D50-475B-636B-014D68D2A40B}"/>
                </a:ext>
              </a:extLst>
            </p:cNvPr>
            <p:cNvSpPr/>
            <p:nvPr/>
          </p:nvSpPr>
          <p:spPr>
            <a:xfrm>
              <a:off x="892424" y="4121202"/>
              <a:ext cx="404082" cy="20617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BAE9802-319A-8A3D-BAEA-980B5F336BF4}"/>
                </a:ext>
              </a:extLst>
            </p:cNvPr>
            <p:cNvSpPr txBox="1"/>
            <p:nvPr/>
          </p:nvSpPr>
          <p:spPr>
            <a:xfrm>
              <a:off x="1470987" y="4012944"/>
              <a:ext cx="9725929" cy="653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600" dirty="0"/>
                <a:t>Werden Arbeiten zur Bewertung abgegeben, die mit Hilfe von KI erstellt wurden, und es fehlt ein Hinweis auf die KI-generierten Teile, ist das als Täuschung zu werten.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4150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5D9543B-A8BE-F8AE-11BA-6A602D7EA0C4}"/>
              </a:ext>
            </a:extLst>
          </p:cNvPr>
          <p:cNvSpPr txBox="1"/>
          <p:nvPr/>
        </p:nvSpPr>
        <p:spPr>
          <a:xfrm>
            <a:off x="806153" y="301407"/>
            <a:ext cx="10507306" cy="283154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spAutoFit/>
          </a:bodyPr>
          <a:lstStyle/>
          <a:p>
            <a:pPr>
              <a:spcAft>
                <a:spcPts val="1200"/>
              </a:spcAft>
              <a:tabLst>
                <a:tab pos="10228263" algn="r"/>
              </a:tabLst>
            </a:pPr>
            <a:r>
              <a:rPr lang="de-DE" sz="1000" dirty="0">
                <a:solidFill>
                  <a:schemeClr val="accent2"/>
                </a:solidFill>
                <a:latin typeface="Lato" panose="020F0502020204030203" pitchFamily="34" charset="0"/>
              </a:rPr>
              <a:t>Den KI-Spagat meistern: Was kann, soll und darf KI im Klassenzimmer leisten?	Johannes Philipp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A23084-FF50-E055-F1A1-0A46109C9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679" y="5900694"/>
            <a:ext cx="1024872" cy="5461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CAC953-9641-3A17-9A64-EB390C4E7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7540" y="5900707"/>
            <a:ext cx="2291080" cy="543534"/>
          </a:xfrm>
          <a:prstGeom prst="rect">
            <a:avLst/>
          </a:prstGeom>
        </p:spPr>
      </p:pic>
      <p:sp>
        <p:nvSpPr>
          <p:cNvPr id="9" name="Textfeld 4">
            <a:extLst>
              <a:ext uri="{FF2B5EF4-FFF2-40B4-BE49-F238E27FC236}">
                <a16:creationId xmlns:a16="http://schemas.microsoft.com/office/drawing/2014/main" id="{F97293F2-B1F4-5B01-1DC7-E304B75896CB}"/>
              </a:ext>
            </a:extLst>
          </p:cNvPr>
          <p:cNvSpPr txBox="1"/>
          <p:nvPr/>
        </p:nvSpPr>
        <p:spPr>
          <a:xfrm>
            <a:off x="10053415" y="6113874"/>
            <a:ext cx="1772284" cy="49342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de-DE" sz="2400" b="1" dirty="0">
                <a:solidFill>
                  <a:srgbClr val="CBD6D7"/>
                </a:solidFill>
                <a:latin typeface="Lato" panose="020F0502020204030203" pitchFamily="34" charset="0"/>
                <a:ea typeface="Calibri" panose="020F0502020204030204" pitchFamily="34" charset="0"/>
              </a:rPr>
              <a:t>#</a:t>
            </a:r>
            <a:r>
              <a:rPr lang="de-DE" sz="2400" dirty="0">
                <a:solidFill>
                  <a:srgbClr val="CBD6D7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MinionPro-Regular"/>
              </a:rPr>
              <a:t>exciting</a:t>
            </a:r>
            <a:r>
              <a:rPr lang="de-DE" sz="2400" b="1" dirty="0">
                <a:ln>
                  <a:noFill/>
                </a:ln>
                <a:solidFill>
                  <a:srgbClr val="CBD6D7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MinionPro-Regular"/>
              </a:rPr>
              <a:t>edu</a:t>
            </a:r>
            <a:endParaRPr lang="de-DE" sz="24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MinionPro-Regular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C049BD-89A8-C4ED-709B-C932ED1C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153" y="6196106"/>
            <a:ext cx="1024872" cy="365125"/>
          </a:xfrm>
        </p:spPr>
        <p:txBody>
          <a:bodyPr/>
          <a:lstStyle/>
          <a:p>
            <a:pPr algn="l"/>
            <a:fld id="{C4901714-766A-42BF-BD17-758079B7662E}" type="slidenum">
              <a:rPr lang="de-DE" smtClean="0"/>
              <a:pPr algn="l"/>
              <a:t>11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0944D13-6452-3616-C4D3-FC7EB0C63AD0}"/>
              </a:ext>
            </a:extLst>
          </p:cNvPr>
          <p:cNvCxnSpPr>
            <a:cxnSpLocks/>
          </p:cNvCxnSpPr>
          <p:nvPr/>
        </p:nvCxnSpPr>
        <p:spPr>
          <a:xfrm>
            <a:off x="896471" y="584561"/>
            <a:ext cx="10300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CCE8E4B8-3CF4-4452-49A9-B072B932E09D}"/>
              </a:ext>
            </a:extLst>
          </p:cNvPr>
          <p:cNvSpPr txBox="1"/>
          <p:nvPr/>
        </p:nvSpPr>
        <p:spPr>
          <a:xfrm>
            <a:off x="896471" y="867715"/>
            <a:ext cx="10300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FF0000"/>
                </a:solidFill>
              </a:rPr>
              <a:t>KI in der Schule</a:t>
            </a:r>
            <a:br>
              <a:rPr lang="de-DE" sz="3600" dirty="0">
                <a:solidFill>
                  <a:srgbClr val="FF0000"/>
                </a:solidFill>
              </a:rPr>
            </a:br>
            <a:r>
              <a:rPr lang="de-DE" sz="2400" dirty="0">
                <a:solidFill>
                  <a:srgbClr val="FF0000"/>
                </a:solidFill>
              </a:rPr>
              <a:t>Urheberrecht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0253DD8-6AFB-E013-E317-F523A867EB81}"/>
              </a:ext>
            </a:extLst>
          </p:cNvPr>
          <p:cNvGrpSpPr/>
          <p:nvPr/>
        </p:nvGrpSpPr>
        <p:grpSpPr>
          <a:xfrm>
            <a:off x="2608545" y="2491403"/>
            <a:ext cx="6974910" cy="1254865"/>
            <a:chOff x="2608545" y="2491403"/>
            <a:chExt cx="6974910" cy="1254865"/>
          </a:xfrm>
        </p:grpSpPr>
        <p:sp>
          <p:nvSpPr>
            <p:cNvPr id="15" name="Pfeil: nach rechts 14">
              <a:extLst>
                <a:ext uri="{FF2B5EF4-FFF2-40B4-BE49-F238E27FC236}">
                  <a16:creationId xmlns:a16="http://schemas.microsoft.com/office/drawing/2014/main" id="{5A234F70-348B-46DB-1A09-E0DB37282A33}"/>
                </a:ext>
              </a:extLst>
            </p:cNvPr>
            <p:cNvSpPr/>
            <p:nvPr/>
          </p:nvSpPr>
          <p:spPr>
            <a:xfrm rot="5400000">
              <a:off x="5901215" y="2993772"/>
              <a:ext cx="404082" cy="20617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0B2BEEE5-B939-2399-BBFE-5224CC6F3A8A}"/>
                </a:ext>
              </a:extLst>
            </p:cNvPr>
            <p:cNvSpPr txBox="1"/>
            <p:nvPr/>
          </p:nvSpPr>
          <p:spPr>
            <a:xfrm>
              <a:off x="2608545" y="2491403"/>
              <a:ext cx="6974910" cy="357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600" dirty="0"/>
                <a:t>KI-generierte Texte und andere Werke (Bilder, Grafiken, Videos, Musik usw.) 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5AEB7CAB-1852-731A-6FB4-46D0DEA7C75A}"/>
                </a:ext>
              </a:extLst>
            </p:cNvPr>
            <p:cNvSpPr txBox="1"/>
            <p:nvPr/>
          </p:nvSpPr>
          <p:spPr>
            <a:xfrm>
              <a:off x="5057574" y="3376936"/>
              <a:ext cx="2120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E94B4A"/>
                  </a:solidFill>
                </a:rPr>
                <a:t>Kein Urheberrecht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EDDFF720-2EB0-5A51-CC29-83D571E4BE54}"/>
              </a:ext>
            </a:extLst>
          </p:cNvPr>
          <p:cNvSpPr txBox="1"/>
          <p:nvPr/>
        </p:nvSpPr>
        <p:spPr>
          <a:xfrm>
            <a:off x="896471" y="3767139"/>
            <a:ext cx="10300446" cy="35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1600" dirty="0"/>
              <a:t>Aber: Urheberrecht kann verletzt sein, wenn das KI-generierte Werk einem geschützten Werk sehr ähnlich ist.</a:t>
            </a:r>
          </a:p>
        </p:txBody>
      </p:sp>
    </p:spTree>
    <p:extLst>
      <p:ext uri="{BB962C8B-B14F-4D97-AF65-F5344CB8AC3E}">
        <p14:creationId xmlns:p14="http://schemas.microsoft.com/office/powerpoint/2010/main" val="1881832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5D9543B-A8BE-F8AE-11BA-6A602D7EA0C4}"/>
              </a:ext>
            </a:extLst>
          </p:cNvPr>
          <p:cNvSpPr txBox="1"/>
          <p:nvPr/>
        </p:nvSpPr>
        <p:spPr>
          <a:xfrm>
            <a:off x="806153" y="301407"/>
            <a:ext cx="10507306" cy="283154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spAutoFit/>
          </a:bodyPr>
          <a:lstStyle/>
          <a:p>
            <a:pPr>
              <a:spcAft>
                <a:spcPts val="1200"/>
              </a:spcAft>
              <a:tabLst>
                <a:tab pos="10228263" algn="r"/>
              </a:tabLst>
            </a:pPr>
            <a:r>
              <a:rPr lang="de-DE" sz="1000" dirty="0">
                <a:solidFill>
                  <a:schemeClr val="accent2"/>
                </a:solidFill>
                <a:latin typeface="Lato" panose="020F0502020204030203" pitchFamily="34" charset="0"/>
              </a:rPr>
              <a:t>Den KI-Spagat meistern: Was kann, soll und darf KI im Klassenzimmer leisten?	Johannes Philipp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A23084-FF50-E055-F1A1-0A46109C9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679" y="5900694"/>
            <a:ext cx="1024872" cy="5461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CAC953-9641-3A17-9A64-EB390C4E7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7540" y="5900707"/>
            <a:ext cx="2291080" cy="543534"/>
          </a:xfrm>
          <a:prstGeom prst="rect">
            <a:avLst/>
          </a:prstGeom>
        </p:spPr>
      </p:pic>
      <p:sp>
        <p:nvSpPr>
          <p:cNvPr id="9" name="Textfeld 4">
            <a:extLst>
              <a:ext uri="{FF2B5EF4-FFF2-40B4-BE49-F238E27FC236}">
                <a16:creationId xmlns:a16="http://schemas.microsoft.com/office/drawing/2014/main" id="{F97293F2-B1F4-5B01-1DC7-E304B75896CB}"/>
              </a:ext>
            </a:extLst>
          </p:cNvPr>
          <p:cNvSpPr txBox="1"/>
          <p:nvPr/>
        </p:nvSpPr>
        <p:spPr>
          <a:xfrm>
            <a:off x="10053415" y="6113874"/>
            <a:ext cx="1772284" cy="49342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de-DE" sz="2400" b="1" dirty="0">
                <a:solidFill>
                  <a:srgbClr val="CBD6D7"/>
                </a:solidFill>
                <a:latin typeface="Lato" panose="020F0502020204030203" pitchFamily="34" charset="0"/>
                <a:ea typeface="Calibri" panose="020F0502020204030204" pitchFamily="34" charset="0"/>
              </a:rPr>
              <a:t>#</a:t>
            </a:r>
            <a:r>
              <a:rPr lang="de-DE" sz="2400" dirty="0">
                <a:solidFill>
                  <a:srgbClr val="CBD6D7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MinionPro-Regular"/>
              </a:rPr>
              <a:t>exciting</a:t>
            </a:r>
            <a:r>
              <a:rPr lang="de-DE" sz="2400" b="1" dirty="0">
                <a:ln>
                  <a:noFill/>
                </a:ln>
                <a:solidFill>
                  <a:srgbClr val="CBD6D7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MinionPro-Regular"/>
              </a:rPr>
              <a:t>edu</a:t>
            </a:r>
            <a:endParaRPr lang="de-DE" sz="24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MinionPro-Regular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C049BD-89A8-C4ED-709B-C932ED1C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153" y="6196106"/>
            <a:ext cx="1024872" cy="365125"/>
          </a:xfrm>
        </p:spPr>
        <p:txBody>
          <a:bodyPr/>
          <a:lstStyle/>
          <a:p>
            <a:pPr algn="l"/>
            <a:fld id="{C4901714-766A-42BF-BD17-758079B7662E}" type="slidenum">
              <a:rPr lang="de-DE" smtClean="0"/>
              <a:pPr algn="l"/>
              <a:t>12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0944D13-6452-3616-C4D3-FC7EB0C63AD0}"/>
              </a:ext>
            </a:extLst>
          </p:cNvPr>
          <p:cNvCxnSpPr>
            <a:cxnSpLocks/>
          </p:cNvCxnSpPr>
          <p:nvPr/>
        </p:nvCxnSpPr>
        <p:spPr>
          <a:xfrm>
            <a:off x="896471" y="584561"/>
            <a:ext cx="10300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CCE8E4B8-3CF4-4452-49A9-B072B932E09D}"/>
              </a:ext>
            </a:extLst>
          </p:cNvPr>
          <p:cNvSpPr txBox="1"/>
          <p:nvPr/>
        </p:nvSpPr>
        <p:spPr>
          <a:xfrm>
            <a:off x="896471" y="867715"/>
            <a:ext cx="10300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FF0000"/>
                </a:solidFill>
              </a:rPr>
              <a:t>KI in der Schule</a:t>
            </a:r>
            <a:br>
              <a:rPr lang="de-DE" sz="3600" dirty="0">
                <a:solidFill>
                  <a:srgbClr val="FF0000"/>
                </a:solidFill>
              </a:rPr>
            </a:br>
            <a:r>
              <a:rPr lang="de-DE" sz="2400" dirty="0">
                <a:solidFill>
                  <a:srgbClr val="FF0000"/>
                </a:solidFill>
              </a:rPr>
              <a:t>Jugendschutz, Strafrecht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B2BEEE5-B939-2399-BBFE-5224CC6F3A8A}"/>
              </a:ext>
            </a:extLst>
          </p:cNvPr>
          <p:cNvSpPr txBox="1"/>
          <p:nvPr/>
        </p:nvSpPr>
        <p:spPr>
          <a:xfrm>
            <a:off x="896470" y="1993789"/>
            <a:ext cx="10300447" cy="653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600" dirty="0"/>
              <a:t>Problematik:</a:t>
            </a:r>
          </a:p>
          <a:p>
            <a:pPr>
              <a:lnSpc>
                <a:spcPct val="120000"/>
              </a:lnSpc>
            </a:pPr>
            <a:r>
              <a:rPr lang="de-DE" sz="1600" dirty="0"/>
              <a:t>KI-generierte Werke können massiv Persönlichkeitsrechte verletzen und/oder strafbar sein.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30CDF6C-BD55-D994-BDA7-8AFFA127A6A3}"/>
              </a:ext>
            </a:extLst>
          </p:cNvPr>
          <p:cNvGrpSpPr/>
          <p:nvPr/>
        </p:nvGrpSpPr>
        <p:grpSpPr>
          <a:xfrm>
            <a:off x="945776" y="2765747"/>
            <a:ext cx="9948467" cy="1539524"/>
            <a:chOff x="945776" y="2765747"/>
            <a:chExt cx="9948467" cy="1539524"/>
          </a:xfrm>
        </p:grpSpPr>
        <p:sp>
          <p:nvSpPr>
            <p:cNvPr id="15" name="Pfeil: nach rechts 14">
              <a:extLst>
                <a:ext uri="{FF2B5EF4-FFF2-40B4-BE49-F238E27FC236}">
                  <a16:creationId xmlns:a16="http://schemas.microsoft.com/office/drawing/2014/main" id="{5A234F70-348B-46DB-1A09-E0DB37282A33}"/>
                </a:ext>
              </a:extLst>
            </p:cNvPr>
            <p:cNvSpPr/>
            <p:nvPr/>
          </p:nvSpPr>
          <p:spPr>
            <a:xfrm>
              <a:off x="4274652" y="3322815"/>
              <a:ext cx="833713" cy="42538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D36B6582-4FB8-3CB0-8B6F-1452FE33911B}"/>
                </a:ext>
              </a:extLst>
            </p:cNvPr>
            <p:cNvSpPr txBox="1"/>
            <p:nvPr/>
          </p:nvSpPr>
          <p:spPr>
            <a:xfrm>
              <a:off x="945776" y="2765747"/>
              <a:ext cx="2325325" cy="1539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sz="1600" dirty="0"/>
                <a:t>Mobbing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sz="1600" dirty="0"/>
                <a:t>Grooming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sz="1600" dirty="0"/>
                <a:t>Sexting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sz="1600" dirty="0"/>
                <a:t>Deep-Fakes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sz="1600" dirty="0"/>
                <a:t>(Kinder-)Pornografie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D8D72ED6-3433-B64C-7144-F261FA77603A}"/>
                </a:ext>
              </a:extLst>
            </p:cNvPr>
            <p:cNvSpPr txBox="1"/>
            <p:nvPr/>
          </p:nvSpPr>
          <p:spPr>
            <a:xfrm>
              <a:off x="6111917" y="2765747"/>
              <a:ext cx="4782326" cy="1539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600" dirty="0"/>
                <a:t>In allen medialen Formen: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sz="1600" dirty="0"/>
                <a:t>Text (Chat)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sz="1600" dirty="0"/>
                <a:t>Bild (Fake-Fotos, </a:t>
              </a:r>
              <a:r>
                <a:rPr lang="de-DE" sz="1600" dirty="0" err="1"/>
                <a:t>Nudism</a:t>
              </a:r>
              <a:r>
                <a:rPr lang="de-DE" sz="1600" dirty="0"/>
                <a:t>)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sz="1600" dirty="0"/>
                <a:t>Ton (Text </a:t>
              </a:r>
              <a:r>
                <a:rPr lang="de-DE" sz="1600" dirty="0" err="1"/>
                <a:t>to</a:t>
              </a:r>
              <a:r>
                <a:rPr lang="de-DE" sz="1600" dirty="0"/>
                <a:t> Speech mit „echter“  Schülerstimme)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sz="1600" dirty="0"/>
                <a:t>Video (Deep-Fake, </a:t>
              </a:r>
              <a:r>
                <a:rPr lang="de-DE" sz="1600" dirty="0" err="1"/>
                <a:t>Nudism</a:t>
              </a:r>
              <a:r>
                <a:rPr lang="de-DE" sz="1600" dirty="0"/>
                <a:t>)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DB9A41F-39C5-F569-F76D-DBC586ADAE37}"/>
              </a:ext>
            </a:extLst>
          </p:cNvPr>
          <p:cNvGrpSpPr/>
          <p:nvPr/>
        </p:nvGrpSpPr>
        <p:grpSpPr>
          <a:xfrm>
            <a:off x="896470" y="4515329"/>
            <a:ext cx="10300447" cy="1248321"/>
            <a:chOff x="896470" y="4515329"/>
            <a:chExt cx="10300447" cy="1248321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F675354F-BDBE-278A-2DD8-55457251F61C}"/>
                </a:ext>
              </a:extLst>
            </p:cNvPr>
            <p:cNvSpPr txBox="1"/>
            <p:nvPr/>
          </p:nvSpPr>
          <p:spPr>
            <a:xfrm>
              <a:off x="896470" y="4515329"/>
              <a:ext cx="10300447" cy="357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600" dirty="0"/>
                <a:t>Solche Straftaten werden häufig nicht in der Schule, aber von Schülern begangen.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5CE02AA2-B504-6DBC-6CD3-C77628D509AB}"/>
                </a:ext>
              </a:extLst>
            </p:cNvPr>
            <p:cNvSpPr txBox="1"/>
            <p:nvPr/>
          </p:nvSpPr>
          <p:spPr>
            <a:xfrm>
              <a:off x="945776" y="4815057"/>
              <a:ext cx="4927123" cy="948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sz="1600" dirty="0"/>
                <a:t>Schulleitung, Eltern informieren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sz="1600" dirty="0"/>
                <a:t>Gespräch mit den Schülern suchen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sz="1600" dirty="0"/>
                <a:t>Ggf. Jugendamt, Polizei einschalten (Schulleitung)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CC2CFD8-87C7-308F-AA76-5DF4C15CCD6A}"/>
                </a:ext>
              </a:extLst>
            </p:cNvPr>
            <p:cNvSpPr txBox="1"/>
            <p:nvPr/>
          </p:nvSpPr>
          <p:spPr>
            <a:xfrm>
              <a:off x="6096000" y="4815057"/>
              <a:ext cx="4927123" cy="357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sz="1600" dirty="0"/>
                <a:t>Schulische Maßnahmen zum Opferschutz treffen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6839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5D9543B-A8BE-F8AE-11BA-6A602D7EA0C4}"/>
              </a:ext>
            </a:extLst>
          </p:cNvPr>
          <p:cNvSpPr txBox="1"/>
          <p:nvPr/>
        </p:nvSpPr>
        <p:spPr>
          <a:xfrm>
            <a:off x="806153" y="301407"/>
            <a:ext cx="10507306" cy="283154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spAutoFit/>
          </a:bodyPr>
          <a:lstStyle/>
          <a:p>
            <a:pPr>
              <a:spcAft>
                <a:spcPts val="1200"/>
              </a:spcAft>
              <a:tabLst>
                <a:tab pos="10228263" algn="r"/>
              </a:tabLst>
            </a:pPr>
            <a:r>
              <a:rPr lang="de-DE" sz="1000" dirty="0">
                <a:solidFill>
                  <a:schemeClr val="accent2"/>
                </a:solidFill>
                <a:latin typeface="Lato" panose="020F0502020204030203" pitchFamily="34" charset="0"/>
              </a:rPr>
              <a:t>Den KI-Spagat meistern: Was kann, soll und darf KI im Klassenzimmer leisten?	Johannes Philipp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A23084-FF50-E055-F1A1-0A46109C9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679" y="5900694"/>
            <a:ext cx="1024872" cy="5461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CAC953-9641-3A17-9A64-EB390C4E7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7540" y="5900707"/>
            <a:ext cx="2291080" cy="543534"/>
          </a:xfrm>
          <a:prstGeom prst="rect">
            <a:avLst/>
          </a:prstGeom>
        </p:spPr>
      </p:pic>
      <p:sp>
        <p:nvSpPr>
          <p:cNvPr id="9" name="Textfeld 4">
            <a:extLst>
              <a:ext uri="{FF2B5EF4-FFF2-40B4-BE49-F238E27FC236}">
                <a16:creationId xmlns:a16="http://schemas.microsoft.com/office/drawing/2014/main" id="{F97293F2-B1F4-5B01-1DC7-E304B75896CB}"/>
              </a:ext>
            </a:extLst>
          </p:cNvPr>
          <p:cNvSpPr txBox="1"/>
          <p:nvPr/>
        </p:nvSpPr>
        <p:spPr>
          <a:xfrm>
            <a:off x="10053415" y="6113874"/>
            <a:ext cx="1772284" cy="49342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de-DE" sz="2400" b="1" dirty="0">
                <a:solidFill>
                  <a:srgbClr val="CBD6D7"/>
                </a:solidFill>
                <a:latin typeface="Lato" panose="020F0502020204030203" pitchFamily="34" charset="0"/>
                <a:ea typeface="Calibri" panose="020F0502020204030204" pitchFamily="34" charset="0"/>
              </a:rPr>
              <a:t>#</a:t>
            </a:r>
            <a:r>
              <a:rPr lang="de-DE" sz="2400" dirty="0">
                <a:solidFill>
                  <a:srgbClr val="CBD6D7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MinionPro-Regular"/>
              </a:rPr>
              <a:t>exciting</a:t>
            </a:r>
            <a:r>
              <a:rPr lang="de-DE" sz="2400" b="1" dirty="0">
                <a:ln>
                  <a:noFill/>
                </a:ln>
                <a:solidFill>
                  <a:srgbClr val="CBD6D7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MinionPro-Regular"/>
              </a:rPr>
              <a:t>edu</a:t>
            </a:r>
            <a:endParaRPr lang="de-DE" sz="24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MinionPro-Regular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C049BD-89A8-C4ED-709B-C932ED1C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153" y="6196106"/>
            <a:ext cx="1024872" cy="365125"/>
          </a:xfrm>
        </p:spPr>
        <p:txBody>
          <a:bodyPr/>
          <a:lstStyle/>
          <a:p>
            <a:pPr algn="l"/>
            <a:fld id="{C4901714-766A-42BF-BD17-758079B7662E}" type="slidenum">
              <a:rPr lang="de-DE" smtClean="0"/>
              <a:pPr algn="l"/>
              <a:t>13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0944D13-6452-3616-C4D3-FC7EB0C63AD0}"/>
              </a:ext>
            </a:extLst>
          </p:cNvPr>
          <p:cNvCxnSpPr>
            <a:cxnSpLocks/>
          </p:cNvCxnSpPr>
          <p:nvPr/>
        </p:nvCxnSpPr>
        <p:spPr>
          <a:xfrm>
            <a:off x="896471" y="584561"/>
            <a:ext cx="10300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CD3FBA93-3342-093D-ACC1-CBF70335F3E4}"/>
              </a:ext>
            </a:extLst>
          </p:cNvPr>
          <p:cNvSpPr txBox="1"/>
          <p:nvPr/>
        </p:nvSpPr>
        <p:spPr>
          <a:xfrm>
            <a:off x="896471" y="2457792"/>
            <a:ext cx="23515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solidFill>
                  <a:srgbClr val="E94B4A"/>
                </a:solidFill>
              </a:rPr>
              <a:t>Vielen Dank</a:t>
            </a:r>
          </a:p>
          <a:p>
            <a:r>
              <a:rPr lang="de-DE" sz="2800" b="1" i="1" dirty="0">
                <a:solidFill>
                  <a:srgbClr val="E94B4A"/>
                </a:solidFill>
              </a:rPr>
              <a:t>für Ihre Aufmerksam-</a:t>
            </a:r>
            <a:r>
              <a:rPr lang="de-DE" sz="2800" b="1" i="1" dirty="0" err="1">
                <a:solidFill>
                  <a:srgbClr val="E94B4A"/>
                </a:solidFill>
              </a:rPr>
              <a:t>keit</a:t>
            </a:r>
            <a:r>
              <a:rPr lang="de-DE" sz="2800" b="1" i="1" dirty="0">
                <a:solidFill>
                  <a:srgbClr val="E94B4A"/>
                </a:solidFill>
              </a:rPr>
              <a:t>!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6F5B989-270D-7D80-4038-22FAE2B7CAAE}"/>
              </a:ext>
            </a:extLst>
          </p:cNvPr>
          <p:cNvSpPr txBox="1"/>
          <p:nvPr/>
        </p:nvSpPr>
        <p:spPr>
          <a:xfrm>
            <a:off x="8943975" y="5103540"/>
            <a:ext cx="2371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Prompt: Eine Schulklasse arbeitet mit Tablets, im Klassenzimmer hängt ein großer Bildschirm, an dem eine Lehrerin auf ein Symbol für KI zeigt.</a:t>
            </a:r>
            <a:br>
              <a:rPr lang="de-DE" sz="800" dirty="0"/>
            </a:br>
            <a:r>
              <a:rPr lang="de-DE" sz="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https://www.bing.com/images/create/ </a:t>
            </a:r>
            <a:r>
              <a:rPr lang="de-DE" sz="800" dirty="0"/>
              <a:t>- Johannes Philipp - 13.09.2024, 23:56</a:t>
            </a:r>
          </a:p>
        </p:txBody>
      </p:sp>
      <p:pic>
        <p:nvPicPr>
          <p:cNvPr id="19" name="Grafik 18" descr="Eine Schulklasse arbeitet mit Tablets, im Klassenzimmer hängt ein großer Bildschirm, an dem eine Lehrerin auf ein Symbol für KI zeigt.">
            <a:hlinkClick r:id="rId5"/>
            <a:extLst>
              <a:ext uri="{FF2B5EF4-FFF2-40B4-BE49-F238E27FC236}">
                <a16:creationId xmlns:a16="http://schemas.microsoft.com/office/drawing/2014/main" id="{00757147-6B5D-E8A7-66BB-29438247B4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7196" y="673818"/>
            <a:ext cx="5137608" cy="513760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F6FEAF4-99C6-7E01-03A4-7CC51C59F8B6}"/>
              </a:ext>
            </a:extLst>
          </p:cNvPr>
          <p:cNvSpPr txBox="1"/>
          <p:nvPr/>
        </p:nvSpPr>
        <p:spPr>
          <a:xfrm>
            <a:off x="3811881" y="5195207"/>
            <a:ext cx="4568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2"/>
                </a:solidFill>
              </a:rPr>
              <a:t>www.paddelhannes.de/medpaed</a:t>
            </a:r>
          </a:p>
        </p:txBody>
      </p:sp>
    </p:spTree>
    <p:extLst>
      <p:ext uri="{BB962C8B-B14F-4D97-AF65-F5344CB8AC3E}">
        <p14:creationId xmlns:p14="http://schemas.microsoft.com/office/powerpoint/2010/main" val="394427033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E383F4E-C45A-26B5-AEBA-DFD84920C705}"/>
              </a:ext>
            </a:extLst>
          </p:cNvPr>
          <p:cNvSpPr txBox="1"/>
          <p:nvPr/>
        </p:nvSpPr>
        <p:spPr>
          <a:xfrm>
            <a:off x="5076826" y="1721008"/>
            <a:ext cx="6003550" cy="3145476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spAutoFit/>
          </a:bodyPr>
          <a:lstStyle/>
          <a:p>
            <a:r>
              <a:rPr lang="de-DE" sz="3200" b="1" dirty="0">
                <a:solidFill>
                  <a:srgbClr val="E94B4A"/>
                </a:solidFill>
              </a:rPr>
              <a:t>Den KI-Spagat meistern: </a:t>
            </a:r>
            <a:br>
              <a:rPr lang="de-DE" sz="3200" b="1" dirty="0">
                <a:solidFill>
                  <a:srgbClr val="E94B4A"/>
                </a:solidFill>
              </a:rPr>
            </a:br>
            <a:r>
              <a:rPr lang="de-DE" sz="3200" b="1" dirty="0">
                <a:solidFill>
                  <a:srgbClr val="E94B4A"/>
                </a:solidFill>
              </a:rPr>
              <a:t>Was kann, darf und soll KI </a:t>
            </a:r>
            <a:br>
              <a:rPr lang="de-DE" sz="3200" b="1" dirty="0">
                <a:solidFill>
                  <a:srgbClr val="E94B4A"/>
                </a:solidFill>
              </a:rPr>
            </a:br>
            <a:r>
              <a:rPr lang="de-DE" sz="3200" b="1" dirty="0">
                <a:solidFill>
                  <a:srgbClr val="E94B4A"/>
                </a:solidFill>
              </a:rPr>
              <a:t>im Klassenzimmer leisten?</a:t>
            </a:r>
            <a:endParaRPr lang="de-DE" sz="2000" dirty="0">
              <a:latin typeface="Lato" panose="020F0502020204030203" pitchFamily="34" charset="0"/>
            </a:endParaRPr>
          </a:p>
          <a:p>
            <a:pPr>
              <a:spcAft>
                <a:spcPts val="1200"/>
              </a:spcAft>
            </a:pPr>
            <a:endParaRPr lang="de-DE" sz="2000" dirty="0">
              <a:latin typeface="Lato" panose="020F0502020204030203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000" dirty="0">
                <a:latin typeface="Lato" panose="020F0502020204030203" pitchFamily="34" charset="0"/>
              </a:rPr>
              <a:t>Workshop</a:t>
            </a:r>
          </a:p>
          <a:p>
            <a:pPr>
              <a:spcAft>
                <a:spcPts val="1200"/>
              </a:spcAft>
            </a:pPr>
            <a:r>
              <a:rPr lang="de-DE" sz="2000" dirty="0">
                <a:latin typeface="Lato" panose="020F0502020204030203" pitchFamily="34" charset="0"/>
              </a:rPr>
              <a:t>Johannes Philipp, Medienpädagoge</a:t>
            </a:r>
            <a:br>
              <a:rPr lang="de-DE" sz="2000" dirty="0">
                <a:latin typeface="Lato" panose="020F0502020204030203" pitchFamily="34" charset="0"/>
              </a:rPr>
            </a:br>
            <a:r>
              <a:rPr lang="de-DE" sz="1600" dirty="0">
                <a:solidFill>
                  <a:srgbClr val="0070C0"/>
                </a:solidFill>
                <a:latin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www.paddelhannes.de/medpaed</a:t>
            </a:r>
            <a:endParaRPr lang="de-DE" sz="1600" dirty="0">
              <a:solidFill>
                <a:srgbClr val="0070C0"/>
              </a:solidFill>
              <a:latin typeface="Lato" panose="020F05020202040302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B94409E-8189-4354-029F-308F5484B7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82884" y="641106"/>
            <a:ext cx="5575788" cy="5575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49592D1C-9880-B873-88C4-8BEA8FA83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65" y="5900694"/>
            <a:ext cx="1028700" cy="5461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942E36B-9C4F-FF3E-7EF3-E29833BA8A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540" y="5900694"/>
            <a:ext cx="2291080" cy="543560"/>
          </a:xfrm>
          <a:prstGeom prst="rect">
            <a:avLst/>
          </a:prstGeom>
        </p:spPr>
      </p:pic>
      <p:pic>
        <p:nvPicPr>
          <p:cNvPr id="5" name="Grafik 4" descr="Ein Bild, das Symbol, Screenshot, Billardkugel enthält.&#10;&#10;Automatisch generierte Beschreibung">
            <a:hlinkClick r:id="rId6"/>
            <a:extLst>
              <a:ext uri="{FF2B5EF4-FFF2-40B4-BE49-F238E27FC236}">
                <a16:creationId xmlns:a16="http://schemas.microsoft.com/office/drawing/2014/main" id="{DB8EC9AC-1B8C-186F-8681-76531170B7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65" y="4866484"/>
            <a:ext cx="791706" cy="27699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9336362-B436-39B2-BE57-624E0605B43F}"/>
              </a:ext>
            </a:extLst>
          </p:cNvPr>
          <p:cNvSpPr txBox="1"/>
          <p:nvPr/>
        </p:nvSpPr>
        <p:spPr>
          <a:xfrm>
            <a:off x="6012471" y="4866483"/>
            <a:ext cx="4073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© 2024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Johannes Philipp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licensed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altLang="de-DE" sz="1200" dirty="0">
                <a:solidFill>
                  <a:srgbClr val="0070C0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endParaRPr lang="de-DE" sz="1200" dirty="0">
              <a:solidFill>
                <a:srgbClr val="0070C0"/>
              </a:solidFill>
            </a:endParaRPr>
          </a:p>
        </p:txBody>
      </p:sp>
      <p:sp>
        <p:nvSpPr>
          <p:cNvPr id="9" name="AutoShape 2">
            <a:hlinkClick r:id="rId8"/>
            <a:extLst>
              <a:ext uri="{FF2B5EF4-FFF2-40B4-BE49-F238E27FC236}">
                <a16:creationId xmlns:a16="http://schemas.microsoft.com/office/drawing/2014/main" id="{CBAC8164-486F-D938-01D3-184111FAAE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36675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F1B7D6E1-8D97-F142-F619-D81249AE69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377988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1" name="Grafik 10" descr="Ein Bild, das Schrift, Screenshot, Design, Logo enthält.&#10;&#10;Automatisch generierte Beschreibung">
            <a:extLst>
              <a:ext uri="{FF2B5EF4-FFF2-40B4-BE49-F238E27FC236}">
                <a16:creationId xmlns:a16="http://schemas.microsoft.com/office/drawing/2014/main" id="{D2E65A84-4A9A-0904-432D-72CF705C23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676" y="4866484"/>
            <a:ext cx="791706" cy="52648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1DAE309-0ACE-5144-D7AC-97AD1F31F16D}"/>
              </a:ext>
            </a:extLst>
          </p:cNvPr>
          <p:cNvSpPr txBox="1"/>
          <p:nvPr/>
        </p:nvSpPr>
        <p:spPr>
          <a:xfrm>
            <a:off x="10143454" y="6030924"/>
            <a:ext cx="10740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/>
              <a:t>„Global OER Logo“ von </a:t>
            </a:r>
            <a:r>
              <a:rPr lang="de-DE" sz="800" dirty="0" err="1"/>
              <a:t>Jonathas</a:t>
            </a:r>
            <a:r>
              <a:rPr lang="de-DE" sz="800" dirty="0"/>
              <a:t> Mello unter</a:t>
            </a:r>
            <a:r>
              <a:rPr lang="de-DE" sz="800" dirty="0">
                <a:solidFill>
                  <a:srgbClr val="0070C0"/>
                </a:solidFill>
              </a:rPr>
              <a:t> </a:t>
            </a:r>
            <a:r>
              <a:rPr lang="de-DE" sz="800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3.0</a:t>
            </a:r>
            <a:endParaRPr lang="de-DE" sz="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99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5D9543B-A8BE-F8AE-11BA-6A602D7EA0C4}"/>
              </a:ext>
            </a:extLst>
          </p:cNvPr>
          <p:cNvSpPr txBox="1"/>
          <p:nvPr/>
        </p:nvSpPr>
        <p:spPr>
          <a:xfrm>
            <a:off x="806153" y="301407"/>
            <a:ext cx="10507306" cy="283154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spAutoFit/>
          </a:bodyPr>
          <a:lstStyle/>
          <a:p>
            <a:pPr>
              <a:spcAft>
                <a:spcPts val="1200"/>
              </a:spcAft>
              <a:tabLst>
                <a:tab pos="10228263" algn="r"/>
              </a:tabLst>
            </a:pPr>
            <a:r>
              <a:rPr lang="de-DE" sz="1000" dirty="0">
                <a:solidFill>
                  <a:schemeClr val="accent2"/>
                </a:solidFill>
                <a:latin typeface="Lato" panose="020F0502020204030203" pitchFamily="34" charset="0"/>
              </a:rPr>
              <a:t>Den KI-Spagat meistern: Was kann, soll und darf KI im Klassenzimmer leisten?	Johannes Philipp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A23084-FF50-E055-F1A1-0A46109C9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679" y="5900694"/>
            <a:ext cx="1024872" cy="5461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CAC953-9641-3A17-9A64-EB390C4E7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7540" y="5900707"/>
            <a:ext cx="2291080" cy="543534"/>
          </a:xfrm>
          <a:prstGeom prst="rect">
            <a:avLst/>
          </a:prstGeom>
        </p:spPr>
      </p:pic>
      <p:sp>
        <p:nvSpPr>
          <p:cNvPr id="9" name="Textfeld 4">
            <a:extLst>
              <a:ext uri="{FF2B5EF4-FFF2-40B4-BE49-F238E27FC236}">
                <a16:creationId xmlns:a16="http://schemas.microsoft.com/office/drawing/2014/main" id="{F97293F2-B1F4-5B01-1DC7-E304B75896CB}"/>
              </a:ext>
            </a:extLst>
          </p:cNvPr>
          <p:cNvSpPr txBox="1"/>
          <p:nvPr/>
        </p:nvSpPr>
        <p:spPr>
          <a:xfrm>
            <a:off x="10053415" y="6113874"/>
            <a:ext cx="1772284" cy="49342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de-DE" sz="2400" b="1" dirty="0">
                <a:solidFill>
                  <a:srgbClr val="CBD6D7"/>
                </a:solidFill>
                <a:latin typeface="Lato" panose="020F0502020204030203" pitchFamily="34" charset="0"/>
                <a:ea typeface="Calibri" panose="020F0502020204030204" pitchFamily="34" charset="0"/>
              </a:rPr>
              <a:t>#</a:t>
            </a:r>
            <a:r>
              <a:rPr lang="de-DE" sz="2400" dirty="0">
                <a:solidFill>
                  <a:srgbClr val="CBD6D7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MinionPro-Regular"/>
              </a:rPr>
              <a:t>exciting</a:t>
            </a:r>
            <a:r>
              <a:rPr lang="de-DE" sz="2400" b="1" dirty="0">
                <a:ln>
                  <a:noFill/>
                </a:ln>
                <a:solidFill>
                  <a:srgbClr val="CBD6D7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MinionPro-Regular"/>
              </a:rPr>
              <a:t>edu</a:t>
            </a:r>
            <a:endParaRPr lang="de-DE" sz="24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MinionPro-Regular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C049BD-89A8-C4ED-709B-C932ED1C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153" y="6196106"/>
            <a:ext cx="1024872" cy="365125"/>
          </a:xfrm>
        </p:spPr>
        <p:txBody>
          <a:bodyPr/>
          <a:lstStyle/>
          <a:p>
            <a:pPr algn="l"/>
            <a:fld id="{C4901714-766A-42BF-BD17-758079B7662E}" type="slidenum">
              <a:rPr lang="de-DE" smtClean="0"/>
              <a:pPr algn="l"/>
              <a:t>3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0944D13-6452-3616-C4D3-FC7EB0C63AD0}"/>
              </a:ext>
            </a:extLst>
          </p:cNvPr>
          <p:cNvCxnSpPr>
            <a:cxnSpLocks/>
          </p:cNvCxnSpPr>
          <p:nvPr/>
        </p:nvCxnSpPr>
        <p:spPr>
          <a:xfrm>
            <a:off x="896471" y="584561"/>
            <a:ext cx="10300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Ein Bild, das Kreis, Schaltung, Elektronik, Screenshot enthält.&#10;&#10;Automatisch generierte Beschreibung">
            <a:extLst>
              <a:ext uri="{FF2B5EF4-FFF2-40B4-BE49-F238E27FC236}">
                <a16:creationId xmlns:a16="http://schemas.microsoft.com/office/drawing/2014/main" id="{D74EE6C2-A66A-A2DB-8174-28C2303E4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209" y="655182"/>
            <a:ext cx="5227581" cy="52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0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5D9543B-A8BE-F8AE-11BA-6A602D7EA0C4}"/>
              </a:ext>
            </a:extLst>
          </p:cNvPr>
          <p:cNvSpPr txBox="1"/>
          <p:nvPr/>
        </p:nvSpPr>
        <p:spPr>
          <a:xfrm>
            <a:off x="806153" y="301407"/>
            <a:ext cx="10507306" cy="283154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spAutoFit/>
          </a:bodyPr>
          <a:lstStyle/>
          <a:p>
            <a:pPr>
              <a:spcAft>
                <a:spcPts val="1200"/>
              </a:spcAft>
              <a:tabLst>
                <a:tab pos="10228263" algn="r"/>
              </a:tabLst>
            </a:pPr>
            <a:r>
              <a:rPr lang="de-DE" sz="1000" dirty="0">
                <a:solidFill>
                  <a:schemeClr val="accent2"/>
                </a:solidFill>
                <a:latin typeface="Lato" panose="020F0502020204030203" pitchFamily="34" charset="0"/>
              </a:rPr>
              <a:t>Den KI-Spagat meistern: Was kann, soll und darf KI im Klassenzimmer leisten?	Johannes Philipp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A23084-FF50-E055-F1A1-0A46109C9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679" y="5900694"/>
            <a:ext cx="1024872" cy="5461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CAC953-9641-3A17-9A64-EB390C4E7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7540" y="5900707"/>
            <a:ext cx="2291080" cy="543534"/>
          </a:xfrm>
          <a:prstGeom prst="rect">
            <a:avLst/>
          </a:prstGeom>
        </p:spPr>
      </p:pic>
      <p:sp>
        <p:nvSpPr>
          <p:cNvPr id="9" name="Textfeld 4">
            <a:extLst>
              <a:ext uri="{FF2B5EF4-FFF2-40B4-BE49-F238E27FC236}">
                <a16:creationId xmlns:a16="http://schemas.microsoft.com/office/drawing/2014/main" id="{F97293F2-B1F4-5B01-1DC7-E304B75896CB}"/>
              </a:ext>
            </a:extLst>
          </p:cNvPr>
          <p:cNvSpPr txBox="1"/>
          <p:nvPr/>
        </p:nvSpPr>
        <p:spPr>
          <a:xfrm>
            <a:off x="10053415" y="6113874"/>
            <a:ext cx="1772284" cy="49342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de-DE" sz="2400" b="1" dirty="0">
                <a:solidFill>
                  <a:srgbClr val="CBD6D7"/>
                </a:solidFill>
                <a:latin typeface="Lato" panose="020F0502020204030203" pitchFamily="34" charset="0"/>
                <a:ea typeface="Calibri" panose="020F0502020204030204" pitchFamily="34" charset="0"/>
              </a:rPr>
              <a:t>#</a:t>
            </a:r>
            <a:r>
              <a:rPr lang="de-DE" sz="2400" dirty="0">
                <a:solidFill>
                  <a:srgbClr val="CBD6D7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MinionPro-Regular"/>
              </a:rPr>
              <a:t>exciting</a:t>
            </a:r>
            <a:r>
              <a:rPr lang="de-DE" sz="2400" b="1" dirty="0">
                <a:ln>
                  <a:noFill/>
                </a:ln>
                <a:solidFill>
                  <a:srgbClr val="CBD6D7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MinionPro-Regular"/>
              </a:rPr>
              <a:t>edu</a:t>
            </a:r>
            <a:endParaRPr lang="de-DE" sz="24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MinionPro-Regular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C049BD-89A8-C4ED-709B-C932ED1C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153" y="6196106"/>
            <a:ext cx="1024872" cy="365125"/>
          </a:xfrm>
        </p:spPr>
        <p:txBody>
          <a:bodyPr/>
          <a:lstStyle/>
          <a:p>
            <a:pPr algn="l"/>
            <a:fld id="{C4901714-766A-42BF-BD17-758079B7662E}" type="slidenum">
              <a:rPr lang="de-DE" smtClean="0"/>
              <a:pPr algn="l"/>
              <a:t>4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0944D13-6452-3616-C4D3-FC7EB0C63AD0}"/>
              </a:ext>
            </a:extLst>
          </p:cNvPr>
          <p:cNvCxnSpPr>
            <a:cxnSpLocks/>
          </p:cNvCxnSpPr>
          <p:nvPr/>
        </p:nvCxnSpPr>
        <p:spPr>
          <a:xfrm>
            <a:off x="896471" y="584561"/>
            <a:ext cx="10300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 descr="Ein Bild, das Text, Screenshot, Kreis, Schaltung enthält.&#10;&#10;Automatisch generierte Beschreibung">
            <a:extLst>
              <a:ext uri="{FF2B5EF4-FFF2-40B4-BE49-F238E27FC236}">
                <a16:creationId xmlns:a16="http://schemas.microsoft.com/office/drawing/2014/main" id="{D393FA78-F779-8490-C90B-6094413A5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31" y="657461"/>
            <a:ext cx="5216338" cy="521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9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5D9543B-A8BE-F8AE-11BA-6A602D7EA0C4}"/>
              </a:ext>
            </a:extLst>
          </p:cNvPr>
          <p:cNvSpPr txBox="1"/>
          <p:nvPr/>
        </p:nvSpPr>
        <p:spPr>
          <a:xfrm>
            <a:off x="806153" y="301407"/>
            <a:ext cx="10507306" cy="283154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spAutoFit/>
          </a:bodyPr>
          <a:lstStyle/>
          <a:p>
            <a:pPr>
              <a:spcAft>
                <a:spcPts val="1200"/>
              </a:spcAft>
              <a:tabLst>
                <a:tab pos="10228263" algn="r"/>
              </a:tabLst>
            </a:pPr>
            <a:r>
              <a:rPr lang="de-DE" sz="1000" dirty="0">
                <a:solidFill>
                  <a:schemeClr val="accent2"/>
                </a:solidFill>
                <a:latin typeface="Lato" panose="020F0502020204030203" pitchFamily="34" charset="0"/>
              </a:rPr>
              <a:t>Den KI-Spagat meistern: Was kann, soll und darf KI im Klassenzimmer leisten?	Johannes Philipp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A23084-FF50-E055-F1A1-0A46109C9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679" y="5900694"/>
            <a:ext cx="1024872" cy="5461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CAC953-9641-3A17-9A64-EB390C4E7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7540" y="5900707"/>
            <a:ext cx="2291080" cy="543534"/>
          </a:xfrm>
          <a:prstGeom prst="rect">
            <a:avLst/>
          </a:prstGeom>
        </p:spPr>
      </p:pic>
      <p:sp>
        <p:nvSpPr>
          <p:cNvPr id="9" name="Textfeld 4">
            <a:extLst>
              <a:ext uri="{FF2B5EF4-FFF2-40B4-BE49-F238E27FC236}">
                <a16:creationId xmlns:a16="http://schemas.microsoft.com/office/drawing/2014/main" id="{F97293F2-B1F4-5B01-1DC7-E304B75896CB}"/>
              </a:ext>
            </a:extLst>
          </p:cNvPr>
          <p:cNvSpPr txBox="1"/>
          <p:nvPr/>
        </p:nvSpPr>
        <p:spPr>
          <a:xfrm>
            <a:off x="10053415" y="6113874"/>
            <a:ext cx="1772284" cy="49342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de-DE" sz="2400" b="1" dirty="0">
                <a:solidFill>
                  <a:srgbClr val="CBD6D7"/>
                </a:solidFill>
                <a:latin typeface="Lato" panose="020F0502020204030203" pitchFamily="34" charset="0"/>
                <a:ea typeface="Calibri" panose="020F0502020204030204" pitchFamily="34" charset="0"/>
              </a:rPr>
              <a:t>#</a:t>
            </a:r>
            <a:r>
              <a:rPr lang="de-DE" sz="2400" dirty="0">
                <a:solidFill>
                  <a:srgbClr val="CBD6D7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MinionPro-Regular"/>
              </a:rPr>
              <a:t>exciting</a:t>
            </a:r>
            <a:r>
              <a:rPr lang="de-DE" sz="2400" b="1" dirty="0">
                <a:ln>
                  <a:noFill/>
                </a:ln>
                <a:solidFill>
                  <a:srgbClr val="CBD6D7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MinionPro-Regular"/>
              </a:rPr>
              <a:t>edu</a:t>
            </a:r>
            <a:endParaRPr lang="de-DE" sz="24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MinionPro-Regular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C049BD-89A8-C4ED-709B-C932ED1C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153" y="6196106"/>
            <a:ext cx="1024872" cy="365125"/>
          </a:xfrm>
        </p:spPr>
        <p:txBody>
          <a:bodyPr/>
          <a:lstStyle/>
          <a:p>
            <a:pPr algn="l"/>
            <a:fld id="{C4901714-766A-42BF-BD17-758079B7662E}" type="slidenum">
              <a:rPr lang="de-DE" smtClean="0"/>
              <a:pPr algn="l"/>
              <a:t>5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0944D13-6452-3616-C4D3-FC7EB0C63AD0}"/>
              </a:ext>
            </a:extLst>
          </p:cNvPr>
          <p:cNvCxnSpPr>
            <a:cxnSpLocks/>
          </p:cNvCxnSpPr>
          <p:nvPr/>
        </p:nvCxnSpPr>
        <p:spPr>
          <a:xfrm>
            <a:off x="896471" y="584561"/>
            <a:ext cx="10300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21214904-E47A-3570-4615-A120043FEEE2}"/>
              </a:ext>
            </a:extLst>
          </p:cNvPr>
          <p:cNvSpPr txBox="1"/>
          <p:nvPr/>
        </p:nvSpPr>
        <p:spPr>
          <a:xfrm>
            <a:off x="1183388" y="6136667"/>
            <a:ext cx="383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Prompt: Erstelle ein fotorealistisches Symbolbild zum Themenkomplex KI in der Schule: Unterricht, Medienrecht, Bildgestaltung, Textarbeit.</a:t>
            </a:r>
          </a:p>
          <a:p>
            <a:r>
              <a:rPr lang="de-DE" sz="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https://www.bing.com/images/create/ </a:t>
            </a:r>
            <a:r>
              <a:rPr lang="de-DE" sz="800" dirty="0"/>
              <a:t>- Johannes Philipp - 12.09.2024, 19:46</a:t>
            </a:r>
          </a:p>
        </p:txBody>
      </p:sp>
      <p:pic>
        <p:nvPicPr>
          <p:cNvPr id="11" name="Grafik 10" descr="Prompt: Erstelle ein fotorealistisches Symbolbild zum Themenkomplex KI in der Schule: Unterricht, Medienrecht, Bildgestaltung, Textarbeit.&#10;https://www.bing.com/images/create/ - Johannes Philipp - 12.09.2024, 19:46&#10;">
            <a:extLst>
              <a:ext uri="{FF2B5EF4-FFF2-40B4-BE49-F238E27FC236}">
                <a16:creationId xmlns:a16="http://schemas.microsoft.com/office/drawing/2014/main" id="{62EA3D52-44DA-151E-F1BD-13A780AC6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529" y="2151529"/>
            <a:ext cx="2554941" cy="2554941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DDA587A-7582-A88C-E902-BD0A94F87E2B}"/>
              </a:ext>
            </a:extLst>
          </p:cNvPr>
          <p:cNvGrpSpPr/>
          <p:nvPr/>
        </p:nvGrpSpPr>
        <p:grpSpPr>
          <a:xfrm>
            <a:off x="2967318" y="721332"/>
            <a:ext cx="6203576" cy="2846621"/>
            <a:chOff x="2967318" y="721332"/>
            <a:chExt cx="6203576" cy="2846621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F372F13-0FB3-3860-33DC-EF3B9615F3E0}"/>
                </a:ext>
              </a:extLst>
            </p:cNvPr>
            <p:cNvSpPr/>
            <p:nvPr/>
          </p:nvSpPr>
          <p:spPr>
            <a:xfrm>
              <a:off x="2967318" y="721332"/>
              <a:ext cx="6203576" cy="284662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3C893EFE-58C3-99EB-40E9-7FE357F40693}"/>
                </a:ext>
              </a:extLst>
            </p:cNvPr>
            <p:cNvSpPr txBox="1"/>
            <p:nvPr/>
          </p:nvSpPr>
          <p:spPr>
            <a:xfrm>
              <a:off x="4048803" y="1326710"/>
              <a:ext cx="4094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>
                  <a:solidFill>
                    <a:srgbClr val="00B0F0"/>
                  </a:solidFill>
                </a:rPr>
                <a:t>KI als Unterrichtsgegenstand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1F19253-19DF-7095-E8F4-9E6E67616406}"/>
              </a:ext>
            </a:extLst>
          </p:cNvPr>
          <p:cNvGrpSpPr/>
          <p:nvPr/>
        </p:nvGrpSpPr>
        <p:grpSpPr>
          <a:xfrm>
            <a:off x="806153" y="2741696"/>
            <a:ext cx="5631905" cy="2846621"/>
            <a:chOff x="806153" y="2741696"/>
            <a:chExt cx="5631905" cy="2846621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3F46E65B-7345-3324-7D7E-7CD9B7DCABBB}"/>
                </a:ext>
              </a:extLst>
            </p:cNvPr>
            <p:cNvSpPr/>
            <p:nvPr/>
          </p:nvSpPr>
          <p:spPr>
            <a:xfrm>
              <a:off x="806153" y="2741696"/>
              <a:ext cx="5631905" cy="2846621"/>
            </a:xfrm>
            <a:prstGeom prst="ellipse">
              <a:avLst/>
            </a:prstGeom>
            <a:solidFill>
              <a:srgbClr val="FFC000">
                <a:alpha val="2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1627B07F-7313-4C37-477A-ABF440CAE041}"/>
                </a:ext>
              </a:extLst>
            </p:cNvPr>
            <p:cNvSpPr txBox="1"/>
            <p:nvPr/>
          </p:nvSpPr>
          <p:spPr>
            <a:xfrm>
              <a:off x="1828829" y="3885470"/>
              <a:ext cx="2541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>
                  <a:solidFill>
                    <a:srgbClr val="FFC000"/>
                  </a:solidFill>
                </a:rPr>
                <a:t>KI-Anwendungen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288CA63-053B-BE3A-AD52-EF87855EB05B}"/>
              </a:ext>
            </a:extLst>
          </p:cNvPr>
          <p:cNvGrpSpPr/>
          <p:nvPr/>
        </p:nvGrpSpPr>
        <p:grpSpPr>
          <a:xfrm>
            <a:off x="5393354" y="2734809"/>
            <a:ext cx="5920105" cy="2846621"/>
            <a:chOff x="5393354" y="2734809"/>
            <a:chExt cx="5920105" cy="2846621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48E2C82C-5436-DF17-49C9-E5AD6AC90DBA}"/>
                </a:ext>
              </a:extLst>
            </p:cNvPr>
            <p:cNvSpPr/>
            <p:nvPr/>
          </p:nvSpPr>
          <p:spPr>
            <a:xfrm>
              <a:off x="5393354" y="2734809"/>
              <a:ext cx="5920105" cy="2846621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29798789-E467-4BC8-9B25-E79AD6C526D1}"/>
                </a:ext>
              </a:extLst>
            </p:cNvPr>
            <p:cNvSpPr txBox="1"/>
            <p:nvPr/>
          </p:nvSpPr>
          <p:spPr>
            <a:xfrm>
              <a:off x="7820487" y="3882194"/>
              <a:ext cx="25426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>
                  <a:solidFill>
                    <a:srgbClr val="C00000"/>
                  </a:solidFill>
                </a:rPr>
                <a:t>KI in Schülerhand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5982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5D9543B-A8BE-F8AE-11BA-6A602D7EA0C4}"/>
              </a:ext>
            </a:extLst>
          </p:cNvPr>
          <p:cNvSpPr txBox="1"/>
          <p:nvPr/>
        </p:nvSpPr>
        <p:spPr>
          <a:xfrm>
            <a:off x="806153" y="301407"/>
            <a:ext cx="10507306" cy="283154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spAutoFit/>
          </a:bodyPr>
          <a:lstStyle/>
          <a:p>
            <a:pPr>
              <a:spcAft>
                <a:spcPts val="1200"/>
              </a:spcAft>
              <a:tabLst>
                <a:tab pos="10228263" algn="r"/>
              </a:tabLst>
            </a:pPr>
            <a:r>
              <a:rPr lang="de-DE" sz="1000" dirty="0">
                <a:solidFill>
                  <a:schemeClr val="accent2"/>
                </a:solidFill>
                <a:latin typeface="Lato" panose="020F0502020204030203" pitchFamily="34" charset="0"/>
              </a:rPr>
              <a:t>Den KI-Spagat meistern: Was kann, soll und darf KI im Klassenzimmer leisten?	Johannes Philipp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A23084-FF50-E055-F1A1-0A46109C9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679" y="5900694"/>
            <a:ext cx="1024872" cy="5461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CAC953-9641-3A17-9A64-EB390C4E7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7540" y="5900707"/>
            <a:ext cx="2291080" cy="543534"/>
          </a:xfrm>
          <a:prstGeom prst="rect">
            <a:avLst/>
          </a:prstGeom>
        </p:spPr>
      </p:pic>
      <p:sp>
        <p:nvSpPr>
          <p:cNvPr id="9" name="Textfeld 4">
            <a:extLst>
              <a:ext uri="{FF2B5EF4-FFF2-40B4-BE49-F238E27FC236}">
                <a16:creationId xmlns:a16="http://schemas.microsoft.com/office/drawing/2014/main" id="{F97293F2-B1F4-5B01-1DC7-E304B75896CB}"/>
              </a:ext>
            </a:extLst>
          </p:cNvPr>
          <p:cNvSpPr txBox="1"/>
          <p:nvPr/>
        </p:nvSpPr>
        <p:spPr>
          <a:xfrm>
            <a:off x="10053415" y="6113874"/>
            <a:ext cx="1772284" cy="49342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de-DE" sz="2400" b="1" dirty="0">
                <a:solidFill>
                  <a:srgbClr val="CBD6D7"/>
                </a:solidFill>
                <a:latin typeface="Lato" panose="020F0502020204030203" pitchFamily="34" charset="0"/>
                <a:ea typeface="Calibri" panose="020F0502020204030204" pitchFamily="34" charset="0"/>
              </a:rPr>
              <a:t>#</a:t>
            </a:r>
            <a:r>
              <a:rPr lang="de-DE" sz="2400" dirty="0">
                <a:solidFill>
                  <a:srgbClr val="CBD6D7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MinionPro-Regular"/>
              </a:rPr>
              <a:t>exciting</a:t>
            </a:r>
            <a:r>
              <a:rPr lang="de-DE" sz="2400" b="1" dirty="0">
                <a:ln>
                  <a:noFill/>
                </a:ln>
                <a:solidFill>
                  <a:srgbClr val="CBD6D7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MinionPro-Regular"/>
              </a:rPr>
              <a:t>edu</a:t>
            </a:r>
            <a:endParaRPr lang="de-DE" sz="24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MinionPro-Regular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C049BD-89A8-C4ED-709B-C932ED1C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153" y="6196106"/>
            <a:ext cx="1024872" cy="365125"/>
          </a:xfrm>
        </p:spPr>
        <p:txBody>
          <a:bodyPr/>
          <a:lstStyle/>
          <a:p>
            <a:pPr algn="l"/>
            <a:fld id="{C4901714-766A-42BF-BD17-758079B7662E}" type="slidenum">
              <a:rPr lang="de-DE" smtClean="0"/>
              <a:pPr algn="l"/>
              <a:t>6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0944D13-6452-3616-C4D3-FC7EB0C63AD0}"/>
              </a:ext>
            </a:extLst>
          </p:cNvPr>
          <p:cNvCxnSpPr>
            <a:cxnSpLocks/>
          </p:cNvCxnSpPr>
          <p:nvPr/>
        </p:nvCxnSpPr>
        <p:spPr>
          <a:xfrm>
            <a:off x="896471" y="584561"/>
            <a:ext cx="10300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CCE8E4B8-3CF4-4452-49A9-B072B932E09D}"/>
              </a:ext>
            </a:extLst>
          </p:cNvPr>
          <p:cNvSpPr txBox="1"/>
          <p:nvPr/>
        </p:nvSpPr>
        <p:spPr>
          <a:xfrm>
            <a:off x="896471" y="867715"/>
            <a:ext cx="10300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FF0000"/>
                </a:solidFill>
              </a:rPr>
              <a:t>Welche Vorschriften zum KI-Einsatz in Schulen gibt es?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5DAC231-5353-51F0-E63C-EE5B24FED3AC}"/>
              </a:ext>
            </a:extLst>
          </p:cNvPr>
          <p:cNvSpPr txBox="1"/>
          <p:nvPr/>
        </p:nvSpPr>
        <p:spPr>
          <a:xfrm>
            <a:off x="1907577" y="2351197"/>
            <a:ext cx="837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jedem Bundesland eigene Richtlinien/Handlungsleitfäden/Orientierungsrahmen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B6C8353-9FCC-137A-479E-330DB5922B88}"/>
              </a:ext>
            </a:extLst>
          </p:cNvPr>
          <p:cNvGrpSpPr/>
          <p:nvPr/>
        </p:nvGrpSpPr>
        <p:grpSpPr>
          <a:xfrm>
            <a:off x="1631577" y="3119205"/>
            <a:ext cx="9049945" cy="723211"/>
            <a:chOff x="1631577" y="3119205"/>
            <a:chExt cx="9049945" cy="723211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FB66C80B-23EA-2C96-BF69-36DFC38E9119}"/>
                </a:ext>
              </a:extLst>
            </p:cNvPr>
            <p:cNvSpPr txBox="1"/>
            <p:nvPr/>
          </p:nvSpPr>
          <p:spPr>
            <a:xfrm>
              <a:off x="1631577" y="3119205"/>
              <a:ext cx="2464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Zur Selbstinformation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25E08FF0-7E99-95A1-617B-FD6A58FF30AC}"/>
                </a:ext>
              </a:extLst>
            </p:cNvPr>
            <p:cNvSpPr txBox="1"/>
            <p:nvPr/>
          </p:nvSpPr>
          <p:spPr>
            <a:xfrm>
              <a:off x="4887334" y="3119205"/>
              <a:ext cx="3387090" cy="7232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dirty="0"/>
                <a:t>Empfehlung: Microsoft Copilot</a:t>
              </a:r>
              <a:br>
                <a:rPr lang="de-DE" dirty="0"/>
              </a:br>
              <a:r>
                <a:rPr lang="de-DE" dirty="0">
                  <a:solidFill>
                    <a:srgbClr val="0070C0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https://copilot.microsoft.com/</a:t>
              </a:r>
              <a:r>
                <a:rPr lang="de-DE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21" name="Pfeil: nach rechts 20">
              <a:extLst>
                <a:ext uri="{FF2B5EF4-FFF2-40B4-BE49-F238E27FC236}">
                  <a16:creationId xmlns:a16="http://schemas.microsoft.com/office/drawing/2014/main" id="{7C9BA119-76B0-4E35-5230-50BBE92E7E6D}"/>
                </a:ext>
              </a:extLst>
            </p:cNvPr>
            <p:cNvSpPr/>
            <p:nvPr/>
          </p:nvSpPr>
          <p:spPr>
            <a:xfrm>
              <a:off x="4095713" y="3177996"/>
              <a:ext cx="510988" cy="26413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3" name="Grafik 22" descr="Ein Bild, das Schrift, Grafiken, Logo, Grafikdesign enthält.&#10;&#10;Automatisch generierte Beschreibung">
              <a:hlinkClick r:id="rId5"/>
              <a:extLst>
                <a:ext uri="{FF2B5EF4-FFF2-40B4-BE49-F238E27FC236}">
                  <a16:creationId xmlns:a16="http://schemas.microsoft.com/office/drawing/2014/main" id="{3FA6144A-19A1-9930-765D-6549D6F80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647" y="3188499"/>
              <a:ext cx="2047875" cy="600075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D68A173-2280-C136-56FD-ECD870822C3D}"/>
              </a:ext>
            </a:extLst>
          </p:cNvPr>
          <p:cNvGrpSpPr/>
          <p:nvPr/>
        </p:nvGrpSpPr>
        <p:grpSpPr>
          <a:xfrm>
            <a:off x="1631577" y="4170366"/>
            <a:ext cx="8928846" cy="723211"/>
            <a:chOff x="1631577" y="4170366"/>
            <a:chExt cx="8928846" cy="723211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7DB7CAB8-749A-F923-64BC-690AA7549A3B}"/>
                </a:ext>
              </a:extLst>
            </p:cNvPr>
            <p:cNvSpPr txBox="1"/>
            <p:nvPr/>
          </p:nvSpPr>
          <p:spPr>
            <a:xfrm>
              <a:off x="1631577" y="4170366"/>
              <a:ext cx="2069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Prompt-Vorschlag: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D95A6847-8E3C-41E6-1074-078AF0CAF956}"/>
                </a:ext>
              </a:extLst>
            </p:cNvPr>
            <p:cNvSpPr txBox="1"/>
            <p:nvPr/>
          </p:nvSpPr>
          <p:spPr>
            <a:xfrm>
              <a:off x="3844105" y="4170366"/>
              <a:ext cx="6716318" cy="723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i="1" dirty="0"/>
                <a:t>Welche rechtlichen Vorschriften gibt es für die Verwendung von KI in der Schule in [Bundesland]?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1566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5D9543B-A8BE-F8AE-11BA-6A602D7EA0C4}"/>
              </a:ext>
            </a:extLst>
          </p:cNvPr>
          <p:cNvSpPr txBox="1"/>
          <p:nvPr/>
        </p:nvSpPr>
        <p:spPr>
          <a:xfrm>
            <a:off x="806153" y="301407"/>
            <a:ext cx="10507306" cy="283154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spAutoFit/>
          </a:bodyPr>
          <a:lstStyle/>
          <a:p>
            <a:pPr>
              <a:spcAft>
                <a:spcPts val="1200"/>
              </a:spcAft>
              <a:tabLst>
                <a:tab pos="10228263" algn="r"/>
              </a:tabLst>
            </a:pPr>
            <a:r>
              <a:rPr lang="de-DE" sz="1000" dirty="0">
                <a:solidFill>
                  <a:schemeClr val="accent2"/>
                </a:solidFill>
                <a:latin typeface="Lato" panose="020F0502020204030203" pitchFamily="34" charset="0"/>
              </a:rPr>
              <a:t>Den KI-Spagat meistern: Was kann, soll und darf KI im Klassenzimmer leisten?	Johannes Philipp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A23084-FF50-E055-F1A1-0A46109C9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679" y="5900694"/>
            <a:ext cx="1024872" cy="5461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CAC953-9641-3A17-9A64-EB390C4E7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7540" y="5900707"/>
            <a:ext cx="2291080" cy="543534"/>
          </a:xfrm>
          <a:prstGeom prst="rect">
            <a:avLst/>
          </a:prstGeom>
        </p:spPr>
      </p:pic>
      <p:sp>
        <p:nvSpPr>
          <p:cNvPr id="9" name="Textfeld 4">
            <a:extLst>
              <a:ext uri="{FF2B5EF4-FFF2-40B4-BE49-F238E27FC236}">
                <a16:creationId xmlns:a16="http://schemas.microsoft.com/office/drawing/2014/main" id="{F97293F2-B1F4-5B01-1DC7-E304B75896CB}"/>
              </a:ext>
            </a:extLst>
          </p:cNvPr>
          <p:cNvSpPr txBox="1"/>
          <p:nvPr/>
        </p:nvSpPr>
        <p:spPr>
          <a:xfrm>
            <a:off x="10053415" y="6113874"/>
            <a:ext cx="1772284" cy="49342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de-DE" sz="2400" b="1" dirty="0">
                <a:solidFill>
                  <a:srgbClr val="CBD6D7"/>
                </a:solidFill>
                <a:latin typeface="Lato" panose="020F0502020204030203" pitchFamily="34" charset="0"/>
                <a:ea typeface="Calibri" panose="020F0502020204030204" pitchFamily="34" charset="0"/>
              </a:rPr>
              <a:t>#</a:t>
            </a:r>
            <a:r>
              <a:rPr lang="de-DE" sz="2400" dirty="0">
                <a:solidFill>
                  <a:srgbClr val="CBD6D7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MinionPro-Regular"/>
              </a:rPr>
              <a:t>exciting</a:t>
            </a:r>
            <a:r>
              <a:rPr lang="de-DE" sz="2400" b="1" dirty="0">
                <a:ln>
                  <a:noFill/>
                </a:ln>
                <a:solidFill>
                  <a:srgbClr val="CBD6D7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MinionPro-Regular"/>
              </a:rPr>
              <a:t>edu</a:t>
            </a:r>
            <a:endParaRPr lang="de-DE" sz="24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MinionPro-Regular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C049BD-89A8-C4ED-709B-C932ED1C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153" y="6196106"/>
            <a:ext cx="1024872" cy="365125"/>
          </a:xfrm>
        </p:spPr>
        <p:txBody>
          <a:bodyPr/>
          <a:lstStyle/>
          <a:p>
            <a:pPr algn="l"/>
            <a:fld id="{C4901714-766A-42BF-BD17-758079B7662E}" type="slidenum">
              <a:rPr lang="de-DE" smtClean="0"/>
              <a:pPr algn="l"/>
              <a:t>7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0944D13-6452-3616-C4D3-FC7EB0C63AD0}"/>
              </a:ext>
            </a:extLst>
          </p:cNvPr>
          <p:cNvCxnSpPr>
            <a:cxnSpLocks/>
          </p:cNvCxnSpPr>
          <p:nvPr/>
        </p:nvCxnSpPr>
        <p:spPr>
          <a:xfrm>
            <a:off x="896471" y="584561"/>
            <a:ext cx="10300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CCE8E4B8-3CF4-4452-49A9-B072B932E09D}"/>
              </a:ext>
            </a:extLst>
          </p:cNvPr>
          <p:cNvSpPr txBox="1"/>
          <p:nvPr/>
        </p:nvSpPr>
        <p:spPr>
          <a:xfrm>
            <a:off x="896471" y="867715"/>
            <a:ext cx="1030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FF0000"/>
                </a:solidFill>
              </a:rPr>
              <a:t>KI als Unterrichtsgegenstand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375CA89-61D8-33C3-BD6A-71EE18107314}"/>
              </a:ext>
            </a:extLst>
          </p:cNvPr>
          <p:cNvGrpSpPr/>
          <p:nvPr/>
        </p:nvGrpSpPr>
        <p:grpSpPr>
          <a:xfrm>
            <a:off x="896471" y="1727083"/>
            <a:ext cx="10237694" cy="653128"/>
            <a:chOff x="896471" y="1727083"/>
            <a:chExt cx="10237694" cy="653128"/>
          </a:xfrm>
        </p:grpSpPr>
        <p:sp>
          <p:nvSpPr>
            <p:cNvPr id="12" name="Pfeil: nach rechts 11">
              <a:extLst>
                <a:ext uri="{FF2B5EF4-FFF2-40B4-BE49-F238E27FC236}">
                  <a16:creationId xmlns:a16="http://schemas.microsoft.com/office/drawing/2014/main" id="{58C31F07-C35F-4FE7-34D1-C1B181F4D6E6}"/>
                </a:ext>
              </a:extLst>
            </p:cNvPr>
            <p:cNvSpPr/>
            <p:nvPr/>
          </p:nvSpPr>
          <p:spPr>
            <a:xfrm>
              <a:off x="896471" y="1843222"/>
              <a:ext cx="404082" cy="20617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55FA0CF9-72BB-77FC-6EA7-CFDEF587E4DA}"/>
                </a:ext>
              </a:extLst>
            </p:cNvPr>
            <p:cNvSpPr txBox="1"/>
            <p:nvPr/>
          </p:nvSpPr>
          <p:spPr>
            <a:xfrm>
              <a:off x="1583541" y="1727083"/>
              <a:ext cx="9550624" cy="653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de-DE" sz="1600" dirty="0"/>
                <a:t>Die Auseinandersetzung mit KI-Anwendungen ist in den Lehrplänen in Informatik und anderen  Fächern ab Sek I verankert.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01E8FDA-E97D-E806-7F26-D698992C1679}"/>
              </a:ext>
            </a:extLst>
          </p:cNvPr>
          <p:cNvGrpSpPr/>
          <p:nvPr/>
        </p:nvGrpSpPr>
        <p:grpSpPr>
          <a:xfrm>
            <a:off x="896471" y="2554961"/>
            <a:ext cx="10237694" cy="1834990"/>
            <a:chOff x="896471" y="2554961"/>
            <a:chExt cx="10237694" cy="1834990"/>
          </a:xfrm>
        </p:grpSpPr>
        <p:sp>
          <p:nvSpPr>
            <p:cNvPr id="13" name="Pfeil: nach rechts 12">
              <a:extLst>
                <a:ext uri="{FF2B5EF4-FFF2-40B4-BE49-F238E27FC236}">
                  <a16:creationId xmlns:a16="http://schemas.microsoft.com/office/drawing/2014/main" id="{14B07F6A-B3D4-3157-66F5-5561E4C00402}"/>
                </a:ext>
              </a:extLst>
            </p:cNvPr>
            <p:cNvSpPr/>
            <p:nvPr/>
          </p:nvSpPr>
          <p:spPr>
            <a:xfrm>
              <a:off x="896471" y="2664728"/>
              <a:ext cx="404082" cy="20617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B6BFEDC1-4679-0DAF-BE43-3CD0BDDF0017}"/>
                </a:ext>
              </a:extLst>
            </p:cNvPr>
            <p:cNvSpPr txBox="1"/>
            <p:nvPr/>
          </p:nvSpPr>
          <p:spPr>
            <a:xfrm>
              <a:off x="1583541" y="2554961"/>
              <a:ext cx="9550624" cy="1834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600" dirty="0"/>
                <a:t>Erlaubt sind insbesondere: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sz="1600" dirty="0"/>
                <a:t>Analyse KI-generierter Texte unter Berücksichtigung der Prompts.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sz="1600" dirty="0"/>
                <a:t>Formulieren von Prompts.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sz="1600" dirty="0"/>
                <a:t>Diskussion der Auswirkungen von KI in unterschiedlichsten Zusammenhängen.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sz="1600" dirty="0"/>
                <a:t>Diskussion von Chancen und Gefahren der KI.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sz="1600" dirty="0"/>
                <a:t>Demonstration von KI-Anwendungen durch die Lehrkraft.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2D2FEE7-3FCF-4691-3CA4-8B80F85BF850}"/>
              </a:ext>
            </a:extLst>
          </p:cNvPr>
          <p:cNvGrpSpPr/>
          <p:nvPr/>
        </p:nvGrpSpPr>
        <p:grpSpPr>
          <a:xfrm>
            <a:off x="896471" y="4587621"/>
            <a:ext cx="10237694" cy="357662"/>
            <a:chOff x="896471" y="4587621"/>
            <a:chExt cx="10237694" cy="357662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CB4341DC-0A27-2EB6-130C-13B038171D46}"/>
                </a:ext>
              </a:extLst>
            </p:cNvPr>
            <p:cNvSpPr txBox="1"/>
            <p:nvPr/>
          </p:nvSpPr>
          <p:spPr>
            <a:xfrm>
              <a:off x="1583541" y="4587621"/>
              <a:ext cx="9550624" cy="357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de-DE" sz="1600" dirty="0"/>
                <a:t>Datenschutz, Jugendschutz und ggf. Urheberrecht sind streng zu beachten.</a:t>
              </a:r>
            </a:p>
          </p:txBody>
        </p:sp>
        <p:sp>
          <p:nvSpPr>
            <p:cNvPr id="14" name="Pfeil: nach rechts 13">
              <a:extLst>
                <a:ext uri="{FF2B5EF4-FFF2-40B4-BE49-F238E27FC236}">
                  <a16:creationId xmlns:a16="http://schemas.microsoft.com/office/drawing/2014/main" id="{DE8E33B6-9419-37DC-5641-581AFF5B8F2C}"/>
                </a:ext>
              </a:extLst>
            </p:cNvPr>
            <p:cNvSpPr/>
            <p:nvPr/>
          </p:nvSpPr>
          <p:spPr>
            <a:xfrm>
              <a:off x="896471" y="4680345"/>
              <a:ext cx="404082" cy="20617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14710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5D9543B-A8BE-F8AE-11BA-6A602D7EA0C4}"/>
              </a:ext>
            </a:extLst>
          </p:cNvPr>
          <p:cNvSpPr txBox="1"/>
          <p:nvPr/>
        </p:nvSpPr>
        <p:spPr>
          <a:xfrm>
            <a:off x="806153" y="301407"/>
            <a:ext cx="10507306" cy="283154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spAutoFit/>
          </a:bodyPr>
          <a:lstStyle/>
          <a:p>
            <a:pPr>
              <a:spcAft>
                <a:spcPts val="1200"/>
              </a:spcAft>
              <a:tabLst>
                <a:tab pos="10228263" algn="r"/>
              </a:tabLst>
            </a:pPr>
            <a:r>
              <a:rPr lang="de-DE" sz="1000" dirty="0">
                <a:solidFill>
                  <a:schemeClr val="accent2"/>
                </a:solidFill>
                <a:latin typeface="Lato" panose="020F0502020204030203" pitchFamily="34" charset="0"/>
              </a:rPr>
              <a:t>Den KI-Spagat meistern: Was kann, soll und darf KI im Klassenzimmer leisten?	Johannes Philipp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A23084-FF50-E055-F1A1-0A46109C9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679" y="5900694"/>
            <a:ext cx="1024872" cy="5461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CAC953-9641-3A17-9A64-EB390C4E7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7540" y="5900707"/>
            <a:ext cx="2291080" cy="543534"/>
          </a:xfrm>
          <a:prstGeom prst="rect">
            <a:avLst/>
          </a:prstGeom>
        </p:spPr>
      </p:pic>
      <p:sp>
        <p:nvSpPr>
          <p:cNvPr id="9" name="Textfeld 4">
            <a:extLst>
              <a:ext uri="{FF2B5EF4-FFF2-40B4-BE49-F238E27FC236}">
                <a16:creationId xmlns:a16="http://schemas.microsoft.com/office/drawing/2014/main" id="{F97293F2-B1F4-5B01-1DC7-E304B75896CB}"/>
              </a:ext>
            </a:extLst>
          </p:cNvPr>
          <p:cNvSpPr txBox="1"/>
          <p:nvPr/>
        </p:nvSpPr>
        <p:spPr>
          <a:xfrm>
            <a:off x="10053415" y="6113874"/>
            <a:ext cx="1772284" cy="49342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de-DE" sz="2400" b="1" dirty="0">
                <a:solidFill>
                  <a:srgbClr val="CBD6D7"/>
                </a:solidFill>
                <a:latin typeface="Lato" panose="020F0502020204030203" pitchFamily="34" charset="0"/>
                <a:ea typeface="Calibri" panose="020F0502020204030204" pitchFamily="34" charset="0"/>
              </a:rPr>
              <a:t>#</a:t>
            </a:r>
            <a:r>
              <a:rPr lang="de-DE" sz="2400" dirty="0">
                <a:solidFill>
                  <a:srgbClr val="CBD6D7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MinionPro-Regular"/>
              </a:rPr>
              <a:t>exciting</a:t>
            </a:r>
            <a:r>
              <a:rPr lang="de-DE" sz="2400" b="1" dirty="0">
                <a:ln>
                  <a:noFill/>
                </a:ln>
                <a:solidFill>
                  <a:srgbClr val="CBD6D7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MinionPro-Regular"/>
              </a:rPr>
              <a:t>edu</a:t>
            </a:r>
            <a:endParaRPr lang="de-DE" sz="24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MinionPro-Regular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C049BD-89A8-C4ED-709B-C932ED1C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153" y="6196106"/>
            <a:ext cx="1024872" cy="365125"/>
          </a:xfrm>
        </p:spPr>
        <p:txBody>
          <a:bodyPr/>
          <a:lstStyle/>
          <a:p>
            <a:pPr algn="l"/>
            <a:fld id="{C4901714-766A-42BF-BD17-758079B7662E}" type="slidenum">
              <a:rPr lang="de-DE" smtClean="0"/>
              <a:pPr algn="l"/>
              <a:t>8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0944D13-6452-3616-C4D3-FC7EB0C63AD0}"/>
              </a:ext>
            </a:extLst>
          </p:cNvPr>
          <p:cNvCxnSpPr>
            <a:cxnSpLocks/>
          </p:cNvCxnSpPr>
          <p:nvPr/>
        </p:nvCxnSpPr>
        <p:spPr>
          <a:xfrm>
            <a:off x="896471" y="584561"/>
            <a:ext cx="10300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CCE8E4B8-3CF4-4452-49A9-B072B932E09D}"/>
              </a:ext>
            </a:extLst>
          </p:cNvPr>
          <p:cNvSpPr txBox="1"/>
          <p:nvPr/>
        </p:nvSpPr>
        <p:spPr>
          <a:xfrm>
            <a:off x="896471" y="867715"/>
            <a:ext cx="1030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FF0000"/>
                </a:solidFill>
              </a:rPr>
              <a:t>KI-Anwendungen in der Schule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6C6858F-45B6-CC34-9F50-F7E0157B599F}"/>
              </a:ext>
            </a:extLst>
          </p:cNvPr>
          <p:cNvGrpSpPr/>
          <p:nvPr/>
        </p:nvGrpSpPr>
        <p:grpSpPr>
          <a:xfrm>
            <a:off x="896471" y="1797199"/>
            <a:ext cx="7567266" cy="653128"/>
            <a:chOff x="896471" y="1797199"/>
            <a:chExt cx="7567266" cy="653128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218A371B-22F5-5447-ABB7-04D11684D98E}"/>
                </a:ext>
              </a:extLst>
            </p:cNvPr>
            <p:cNvSpPr txBox="1"/>
            <p:nvPr/>
          </p:nvSpPr>
          <p:spPr>
            <a:xfrm>
              <a:off x="1470989" y="1797199"/>
              <a:ext cx="6992748" cy="653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600" b="1" dirty="0">
                  <a:solidFill>
                    <a:srgbClr val="E94B4A"/>
                  </a:solidFill>
                </a:rPr>
                <a:t>Lehrkräfte</a:t>
              </a:r>
              <a:r>
                <a:rPr lang="de-DE" sz="1600" dirty="0"/>
                <a:t>, die über KI-Zugang verfügen, dürfen ihn im Unterricht benutzen:</a:t>
              </a:r>
            </a:p>
            <a:p>
              <a:pPr>
                <a:lnSpc>
                  <a:spcPct val="120000"/>
                </a:lnSpc>
              </a:pPr>
              <a:r>
                <a:rPr lang="de-DE" sz="1600" dirty="0"/>
                <a:t>Keine personenbezogenen Daten der Lernenden verwenden!</a:t>
              </a:r>
            </a:p>
          </p:txBody>
        </p:sp>
        <p:sp>
          <p:nvSpPr>
            <p:cNvPr id="12" name="Pfeil: nach rechts 11">
              <a:extLst>
                <a:ext uri="{FF2B5EF4-FFF2-40B4-BE49-F238E27FC236}">
                  <a16:creationId xmlns:a16="http://schemas.microsoft.com/office/drawing/2014/main" id="{58C31F07-C35F-4FE7-34D1-C1B181F4D6E6}"/>
                </a:ext>
              </a:extLst>
            </p:cNvPr>
            <p:cNvSpPr/>
            <p:nvPr/>
          </p:nvSpPr>
          <p:spPr>
            <a:xfrm>
              <a:off x="896471" y="1882513"/>
              <a:ext cx="404082" cy="20617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5A8B243-D488-0204-7307-4385156824E1}"/>
              </a:ext>
            </a:extLst>
          </p:cNvPr>
          <p:cNvGrpSpPr/>
          <p:nvPr/>
        </p:nvGrpSpPr>
        <p:grpSpPr>
          <a:xfrm>
            <a:off x="896471" y="2474747"/>
            <a:ext cx="10300447" cy="1693412"/>
            <a:chOff x="896471" y="2474747"/>
            <a:chExt cx="10300447" cy="1693412"/>
          </a:xfrm>
        </p:grpSpPr>
        <p:sp>
          <p:nvSpPr>
            <p:cNvPr id="13" name="Pfeil: nach rechts 12">
              <a:extLst>
                <a:ext uri="{FF2B5EF4-FFF2-40B4-BE49-F238E27FC236}">
                  <a16:creationId xmlns:a16="http://schemas.microsoft.com/office/drawing/2014/main" id="{14B07F6A-B3D4-3157-66F5-5561E4C00402}"/>
                </a:ext>
              </a:extLst>
            </p:cNvPr>
            <p:cNvSpPr/>
            <p:nvPr/>
          </p:nvSpPr>
          <p:spPr>
            <a:xfrm>
              <a:off x="896471" y="2560061"/>
              <a:ext cx="404082" cy="20617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D8A8C7D8-1BD0-0B07-C990-50505DE35B63}"/>
                </a:ext>
              </a:extLst>
            </p:cNvPr>
            <p:cNvSpPr txBox="1"/>
            <p:nvPr/>
          </p:nvSpPr>
          <p:spPr>
            <a:xfrm>
              <a:off x="1470989" y="2474747"/>
              <a:ext cx="9725929" cy="169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de-DE" sz="1600" dirty="0"/>
                <a:t>Nutzung von KI durch </a:t>
              </a:r>
              <a:r>
                <a:rPr lang="de-DE" sz="1600" b="1" dirty="0">
                  <a:solidFill>
                    <a:srgbClr val="E94B4A"/>
                  </a:solidFill>
                </a:rPr>
                <a:t>Lernende</a:t>
              </a:r>
              <a:r>
                <a:rPr lang="de-DE" sz="1600" dirty="0"/>
                <a:t> darf nur angeordnet werden, wenn dies über einen KI-Zugang der Schule (Schulaccount) ohne personenbezogene Zuordnung möglich ist.</a:t>
              </a:r>
            </a:p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de-DE" sz="1600" dirty="0"/>
                <a:t>Es muss darauf geachtet werden, dass Lernende keine personenbezogenen Informationen bei der Formulierung der Prompts oder bei ggf. möglichen Uploads von Bildern und Videos verwenden.</a:t>
              </a:r>
            </a:p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de-DE" sz="1600" dirty="0"/>
                <a:t>Keine angeordnete KI-Nutzung mittels privater Accounts der Schüler*innen oder deren Eltern!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B885CE0-5643-3069-282F-E924A195BDDB}"/>
              </a:ext>
            </a:extLst>
          </p:cNvPr>
          <p:cNvGrpSpPr/>
          <p:nvPr/>
        </p:nvGrpSpPr>
        <p:grpSpPr>
          <a:xfrm>
            <a:off x="896471" y="4199252"/>
            <a:ext cx="9028371" cy="357662"/>
            <a:chOff x="896471" y="4199252"/>
            <a:chExt cx="9028371" cy="357662"/>
          </a:xfrm>
        </p:grpSpPr>
        <p:sp>
          <p:nvSpPr>
            <p:cNvPr id="5" name="Pfeil: nach rechts 4">
              <a:extLst>
                <a:ext uri="{FF2B5EF4-FFF2-40B4-BE49-F238E27FC236}">
                  <a16:creationId xmlns:a16="http://schemas.microsoft.com/office/drawing/2014/main" id="{F3470B4C-D1A2-7C6B-DB56-2BCBDF24318E}"/>
                </a:ext>
              </a:extLst>
            </p:cNvPr>
            <p:cNvSpPr/>
            <p:nvPr/>
          </p:nvSpPr>
          <p:spPr>
            <a:xfrm>
              <a:off x="896471" y="4274995"/>
              <a:ext cx="404082" cy="20617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7C256B1-7AAA-C987-083C-2680D0E10327}"/>
                </a:ext>
              </a:extLst>
            </p:cNvPr>
            <p:cNvSpPr txBox="1"/>
            <p:nvPr/>
          </p:nvSpPr>
          <p:spPr>
            <a:xfrm>
              <a:off x="1470989" y="4199252"/>
              <a:ext cx="8453853" cy="357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600" dirty="0"/>
                <a:t>Erlernen der Nutzung eines Programms möglich, wenn o. g. Bedingungen eingehalten werden.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6098BC5-0837-FF8A-3DAD-837E30016704}"/>
              </a:ext>
            </a:extLst>
          </p:cNvPr>
          <p:cNvGrpSpPr/>
          <p:nvPr/>
        </p:nvGrpSpPr>
        <p:grpSpPr>
          <a:xfrm>
            <a:off x="896471" y="4723436"/>
            <a:ext cx="10300447" cy="1244059"/>
            <a:chOff x="896471" y="4723436"/>
            <a:chExt cx="10300447" cy="1244059"/>
          </a:xfrm>
        </p:grpSpPr>
        <p:sp>
          <p:nvSpPr>
            <p:cNvPr id="15" name="Pfeil: nach rechts 14">
              <a:extLst>
                <a:ext uri="{FF2B5EF4-FFF2-40B4-BE49-F238E27FC236}">
                  <a16:creationId xmlns:a16="http://schemas.microsoft.com/office/drawing/2014/main" id="{5A234F70-348B-46DB-1A09-E0DB37282A33}"/>
                </a:ext>
              </a:extLst>
            </p:cNvPr>
            <p:cNvSpPr/>
            <p:nvPr/>
          </p:nvSpPr>
          <p:spPr>
            <a:xfrm>
              <a:off x="896471" y="4840827"/>
              <a:ext cx="404082" cy="20617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0B2BEEE5-B939-2399-BBFE-5224CC6F3A8A}"/>
                </a:ext>
              </a:extLst>
            </p:cNvPr>
            <p:cNvSpPr txBox="1"/>
            <p:nvPr/>
          </p:nvSpPr>
          <p:spPr>
            <a:xfrm>
              <a:off x="1470989" y="4723436"/>
              <a:ext cx="9725929" cy="1244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600" dirty="0"/>
                <a:t>Bei </a:t>
              </a:r>
              <a:r>
                <a:rPr lang="de-DE" sz="1600" b="1" dirty="0">
                  <a:solidFill>
                    <a:srgbClr val="E94848"/>
                  </a:solidFill>
                </a:rPr>
                <a:t>Leistungsbewertung</a:t>
              </a:r>
              <a:r>
                <a:rPr lang="de-DE" sz="1600" dirty="0"/>
                <a:t>: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sz="1600" dirty="0"/>
                <a:t>Möglich, wenn der Umgang mit dem Programm die Leistung darstellt.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sz="1600" dirty="0"/>
                <a:t>Möglich, wenn eine fachliche Auseinandersetzung mit dem Ergebnis eines von einer KI erstellten Werks verlangt ist.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3369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5D9543B-A8BE-F8AE-11BA-6A602D7EA0C4}"/>
              </a:ext>
            </a:extLst>
          </p:cNvPr>
          <p:cNvSpPr txBox="1"/>
          <p:nvPr/>
        </p:nvSpPr>
        <p:spPr>
          <a:xfrm>
            <a:off x="806153" y="301407"/>
            <a:ext cx="10507306" cy="283154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spAutoFit/>
          </a:bodyPr>
          <a:lstStyle/>
          <a:p>
            <a:pPr>
              <a:spcAft>
                <a:spcPts val="1200"/>
              </a:spcAft>
              <a:tabLst>
                <a:tab pos="10228263" algn="r"/>
              </a:tabLst>
            </a:pPr>
            <a:r>
              <a:rPr lang="de-DE" sz="1000" dirty="0">
                <a:solidFill>
                  <a:schemeClr val="accent2"/>
                </a:solidFill>
                <a:latin typeface="Lato" panose="020F0502020204030203" pitchFamily="34" charset="0"/>
              </a:rPr>
              <a:t>Den KI-Spagat meistern: Was kann, soll und darf KI im Klassenzimmer leisten?	Johannes Philipp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A23084-FF50-E055-F1A1-0A46109C9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679" y="5900694"/>
            <a:ext cx="1024872" cy="5461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CAC953-9641-3A17-9A64-EB390C4E7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7540" y="5900707"/>
            <a:ext cx="2291080" cy="543534"/>
          </a:xfrm>
          <a:prstGeom prst="rect">
            <a:avLst/>
          </a:prstGeom>
        </p:spPr>
      </p:pic>
      <p:sp>
        <p:nvSpPr>
          <p:cNvPr id="9" name="Textfeld 4">
            <a:extLst>
              <a:ext uri="{FF2B5EF4-FFF2-40B4-BE49-F238E27FC236}">
                <a16:creationId xmlns:a16="http://schemas.microsoft.com/office/drawing/2014/main" id="{F97293F2-B1F4-5B01-1DC7-E304B75896CB}"/>
              </a:ext>
            </a:extLst>
          </p:cNvPr>
          <p:cNvSpPr txBox="1"/>
          <p:nvPr/>
        </p:nvSpPr>
        <p:spPr>
          <a:xfrm>
            <a:off x="10053415" y="6113874"/>
            <a:ext cx="1772284" cy="49342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de-DE" sz="2400" b="1" dirty="0">
                <a:solidFill>
                  <a:srgbClr val="CBD6D7"/>
                </a:solidFill>
                <a:latin typeface="Lato" panose="020F0502020204030203" pitchFamily="34" charset="0"/>
                <a:ea typeface="Calibri" panose="020F0502020204030204" pitchFamily="34" charset="0"/>
              </a:rPr>
              <a:t>#</a:t>
            </a:r>
            <a:r>
              <a:rPr lang="de-DE" sz="2400" dirty="0">
                <a:solidFill>
                  <a:srgbClr val="CBD6D7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MinionPro-Regular"/>
              </a:rPr>
              <a:t>exciting</a:t>
            </a:r>
            <a:r>
              <a:rPr lang="de-DE" sz="2400" b="1" dirty="0">
                <a:ln>
                  <a:noFill/>
                </a:ln>
                <a:solidFill>
                  <a:srgbClr val="CBD6D7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MinionPro-Regular"/>
              </a:rPr>
              <a:t>edu</a:t>
            </a:r>
            <a:endParaRPr lang="de-DE" sz="2400" dirty="0">
              <a:solidFill>
                <a:srgbClr val="000000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MinionPro-Regular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C049BD-89A8-C4ED-709B-C932ED1C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153" y="6196106"/>
            <a:ext cx="1024872" cy="365125"/>
          </a:xfrm>
        </p:spPr>
        <p:txBody>
          <a:bodyPr/>
          <a:lstStyle/>
          <a:p>
            <a:pPr algn="l"/>
            <a:fld id="{C4901714-766A-42BF-BD17-758079B7662E}" type="slidenum">
              <a:rPr lang="de-DE" smtClean="0"/>
              <a:pPr algn="l"/>
              <a:t>9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0944D13-6452-3616-C4D3-FC7EB0C63AD0}"/>
              </a:ext>
            </a:extLst>
          </p:cNvPr>
          <p:cNvCxnSpPr>
            <a:cxnSpLocks/>
          </p:cNvCxnSpPr>
          <p:nvPr/>
        </p:nvCxnSpPr>
        <p:spPr>
          <a:xfrm>
            <a:off x="896471" y="584561"/>
            <a:ext cx="10300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CCE8E4B8-3CF4-4452-49A9-B072B932E09D}"/>
              </a:ext>
            </a:extLst>
          </p:cNvPr>
          <p:cNvSpPr txBox="1"/>
          <p:nvPr/>
        </p:nvSpPr>
        <p:spPr>
          <a:xfrm>
            <a:off x="896471" y="867715"/>
            <a:ext cx="1030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FF0000"/>
                </a:solidFill>
              </a:rPr>
              <a:t>KI </a:t>
            </a:r>
            <a:r>
              <a:rPr lang="de-DE" sz="3600">
                <a:solidFill>
                  <a:srgbClr val="FF0000"/>
                </a:solidFill>
              </a:rPr>
              <a:t>in Schülerhand</a:t>
            </a:r>
            <a:endParaRPr lang="de-DE" sz="3600" dirty="0">
              <a:solidFill>
                <a:srgbClr val="FF0000"/>
              </a:solidFill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B3E4BF6-E402-F910-4C89-951E2FEFD92F}"/>
              </a:ext>
            </a:extLst>
          </p:cNvPr>
          <p:cNvGrpSpPr/>
          <p:nvPr/>
        </p:nvGrpSpPr>
        <p:grpSpPr>
          <a:xfrm>
            <a:off x="896471" y="1816324"/>
            <a:ext cx="5665429" cy="653128"/>
            <a:chOff x="896471" y="1816324"/>
            <a:chExt cx="5665429" cy="653128"/>
          </a:xfrm>
        </p:grpSpPr>
        <p:sp>
          <p:nvSpPr>
            <p:cNvPr id="12" name="Pfeil: nach rechts 11">
              <a:extLst>
                <a:ext uri="{FF2B5EF4-FFF2-40B4-BE49-F238E27FC236}">
                  <a16:creationId xmlns:a16="http://schemas.microsoft.com/office/drawing/2014/main" id="{58C31F07-C35F-4FE7-34D1-C1B181F4D6E6}"/>
                </a:ext>
              </a:extLst>
            </p:cNvPr>
            <p:cNvSpPr/>
            <p:nvPr/>
          </p:nvSpPr>
          <p:spPr>
            <a:xfrm>
              <a:off x="896471" y="1882513"/>
              <a:ext cx="404082" cy="20617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A9466168-7E8C-B290-CB98-ECD7AF409E0F}"/>
                </a:ext>
              </a:extLst>
            </p:cNvPr>
            <p:cNvSpPr txBox="1"/>
            <p:nvPr/>
          </p:nvSpPr>
          <p:spPr>
            <a:xfrm>
              <a:off x="1475956" y="1816324"/>
              <a:ext cx="5085944" cy="653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600" dirty="0"/>
                <a:t>Nutzung für schulische Zwecke absolut freiwillig!</a:t>
              </a:r>
            </a:p>
            <a:p>
              <a:pPr>
                <a:lnSpc>
                  <a:spcPct val="120000"/>
                </a:lnSpc>
              </a:pPr>
              <a:r>
                <a:rPr lang="de-DE" sz="1600" dirty="0"/>
                <a:t>Keine verpflichtenden Arbeitsaufträge / Hausarbeiten!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C4BC8BD-BAE2-F332-712E-97636C55C6BC}"/>
              </a:ext>
            </a:extLst>
          </p:cNvPr>
          <p:cNvGrpSpPr/>
          <p:nvPr/>
        </p:nvGrpSpPr>
        <p:grpSpPr>
          <a:xfrm>
            <a:off x="896471" y="2600698"/>
            <a:ext cx="8852452" cy="338554"/>
            <a:chOff x="896471" y="2545921"/>
            <a:chExt cx="8852452" cy="338554"/>
          </a:xfrm>
        </p:grpSpPr>
        <p:sp>
          <p:nvSpPr>
            <p:cNvPr id="13" name="Pfeil: nach rechts 12">
              <a:extLst>
                <a:ext uri="{FF2B5EF4-FFF2-40B4-BE49-F238E27FC236}">
                  <a16:creationId xmlns:a16="http://schemas.microsoft.com/office/drawing/2014/main" id="{14B07F6A-B3D4-3157-66F5-5561E4C00402}"/>
                </a:ext>
              </a:extLst>
            </p:cNvPr>
            <p:cNvSpPr/>
            <p:nvPr/>
          </p:nvSpPr>
          <p:spPr>
            <a:xfrm>
              <a:off x="896471" y="2616327"/>
              <a:ext cx="404082" cy="20617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ACE6C22C-AF9D-D07B-A5FD-D272FC432348}"/>
                </a:ext>
              </a:extLst>
            </p:cNvPr>
            <p:cNvGrpSpPr/>
            <p:nvPr/>
          </p:nvGrpSpPr>
          <p:grpSpPr>
            <a:xfrm>
              <a:off x="1475956" y="2545921"/>
              <a:ext cx="8272967" cy="338554"/>
              <a:chOff x="1667435" y="2940424"/>
              <a:chExt cx="8272967" cy="338554"/>
            </a:xfrm>
          </p:grpSpPr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5702D3A4-D57B-42B0-36C3-E634DA478F02}"/>
                  </a:ext>
                </a:extLst>
              </p:cNvPr>
              <p:cNvSpPr txBox="1"/>
              <p:nvPr/>
            </p:nvSpPr>
            <p:spPr>
              <a:xfrm>
                <a:off x="1667435" y="2940424"/>
                <a:ext cx="71311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/>
                  <a:t>Verantwortung für KI-Nutzung durch nicht volljährige Kinder und Jugendliche </a:t>
                </a:r>
              </a:p>
            </p:txBody>
          </p:sp>
          <p:sp>
            <p:nvSpPr>
              <p:cNvPr id="11" name="Pfeil: nach rechts 10">
                <a:extLst>
                  <a:ext uri="{FF2B5EF4-FFF2-40B4-BE49-F238E27FC236}">
                    <a16:creationId xmlns:a16="http://schemas.microsoft.com/office/drawing/2014/main" id="{ED8092CA-9F9A-8662-5AA6-706FBE220FF4}"/>
                  </a:ext>
                </a:extLst>
              </p:cNvPr>
              <p:cNvSpPr/>
              <p:nvPr/>
            </p:nvSpPr>
            <p:spPr>
              <a:xfrm>
                <a:off x="8798618" y="3006613"/>
                <a:ext cx="404082" cy="206176"/>
              </a:xfrm>
              <a:prstGeom prst="rightArrow">
                <a:avLst/>
              </a:prstGeom>
              <a:solidFill>
                <a:srgbClr val="00B050">
                  <a:alpha val="34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C427BB5B-0890-6909-79BE-F7C4D2FC8558}"/>
                  </a:ext>
                </a:extLst>
              </p:cNvPr>
              <p:cNvSpPr txBox="1"/>
              <p:nvPr/>
            </p:nvSpPr>
            <p:spPr>
              <a:xfrm>
                <a:off x="9202700" y="2940424"/>
                <a:ext cx="7377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/>
                  <a:t>Eltern</a:t>
                </a: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163CD43-8F2A-FA94-74CF-381708C2FACF}"/>
              </a:ext>
            </a:extLst>
          </p:cNvPr>
          <p:cNvGrpSpPr/>
          <p:nvPr/>
        </p:nvGrpSpPr>
        <p:grpSpPr>
          <a:xfrm>
            <a:off x="896471" y="3145575"/>
            <a:ext cx="8749027" cy="357662"/>
            <a:chOff x="896471" y="3145575"/>
            <a:chExt cx="8749027" cy="357662"/>
          </a:xfrm>
        </p:grpSpPr>
        <p:sp>
          <p:nvSpPr>
            <p:cNvPr id="18" name="Pfeil: nach rechts 17">
              <a:extLst>
                <a:ext uri="{FF2B5EF4-FFF2-40B4-BE49-F238E27FC236}">
                  <a16:creationId xmlns:a16="http://schemas.microsoft.com/office/drawing/2014/main" id="{E229AE25-A163-19C4-81FA-DFB5B77FDBCE}"/>
                </a:ext>
              </a:extLst>
            </p:cNvPr>
            <p:cNvSpPr/>
            <p:nvPr/>
          </p:nvSpPr>
          <p:spPr>
            <a:xfrm>
              <a:off x="896471" y="3223214"/>
              <a:ext cx="404082" cy="20617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D2B8DE2-4B3E-18DD-E118-CE5F6C577B67}"/>
                </a:ext>
              </a:extLst>
            </p:cNvPr>
            <p:cNvSpPr txBox="1"/>
            <p:nvPr/>
          </p:nvSpPr>
          <p:spPr>
            <a:xfrm>
              <a:off x="1475956" y="3145575"/>
              <a:ext cx="5890010" cy="357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600" dirty="0"/>
                <a:t>Bei Arbeiten, die in der Schule bewertet werden (sollen/können):</a:t>
              </a:r>
            </a:p>
          </p:txBody>
        </p:sp>
        <p:sp>
          <p:nvSpPr>
            <p:cNvPr id="20" name="Pfeil: nach rechts 19">
              <a:extLst>
                <a:ext uri="{FF2B5EF4-FFF2-40B4-BE49-F238E27FC236}">
                  <a16:creationId xmlns:a16="http://schemas.microsoft.com/office/drawing/2014/main" id="{7CD3F122-DCD8-ACFD-901C-715481748DA5}"/>
                </a:ext>
              </a:extLst>
            </p:cNvPr>
            <p:cNvSpPr/>
            <p:nvPr/>
          </p:nvSpPr>
          <p:spPr>
            <a:xfrm>
              <a:off x="7422724" y="3255429"/>
              <a:ext cx="404082" cy="206176"/>
            </a:xfrm>
            <a:prstGeom prst="rightArrow">
              <a:avLst/>
            </a:prstGeom>
            <a:solidFill>
              <a:srgbClr val="00B050">
                <a:alpha val="34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256385EB-34F7-A4C9-CFE2-C2E6B8E32858}"/>
                </a:ext>
              </a:extLst>
            </p:cNvPr>
            <p:cNvSpPr txBox="1"/>
            <p:nvPr/>
          </p:nvSpPr>
          <p:spPr>
            <a:xfrm>
              <a:off x="7972861" y="3145575"/>
              <a:ext cx="1672637" cy="357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600" b="1" dirty="0">
                  <a:solidFill>
                    <a:srgbClr val="00B050"/>
                  </a:solidFill>
                </a:rPr>
                <a:t>Kennzeichnung!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61D9FF0-13AF-8971-F4E1-6554FBA6EF45}"/>
              </a:ext>
            </a:extLst>
          </p:cNvPr>
          <p:cNvGrpSpPr/>
          <p:nvPr/>
        </p:nvGrpSpPr>
        <p:grpSpPr>
          <a:xfrm>
            <a:off x="1475956" y="3523309"/>
            <a:ext cx="5292333" cy="3021484"/>
            <a:chOff x="1475956" y="3523309"/>
            <a:chExt cx="5292333" cy="3021484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6876417-8E36-FD26-242C-BE256D9B7F4A}"/>
                </a:ext>
              </a:extLst>
            </p:cNvPr>
            <p:cNvSpPr txBox="1"/>
            <p:nvPr/>
          </p:nvSpPr>
          <p:spPr>
            <a:xfrm>
              <a:off x="1571225" y="3523309"/>
              <a:ext cx="5197064" cy="653128"/>
            </a:xfrm>
            <a:prstGeom prst="rect">
              <a:avLst/>
            </a:prstGeom>
            <a:solidFill>
              <a:srgbClr val="00B0F0">
                <a:alpha val="46000"/>
              </a:srgbClr>
            </a:solidFill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600" dirty="0"/>
                <a:t>In Berlin Vorschrift*:</a:t>
              </a:r>
              <a:br>
                <a:rPr lang="de-DE" sz="1600" dirty="0"/>
              </a:br>
              <a:r>
                <a:rPr lang="de-DE" sz="1600" dirty="0"/>
                <a:t>&lt;URL der KI&gt; </a:t>
              </a:r>
              <a:r>
                <a:rPr lang="de-DE" sz="1600" dirty="0" err="1"/>
                <a:t>prompted</a:t>
              </a:r>
              <a:r>
                <a:rPr lang="de-DE" sz="1600" dirty="0"/>
                <a:t> </a:t>
              </a:r>
              <a:r>
                <a:rPr lang="de-DE" sz="1600" dirty="0" err="1"/>
                <a:t>by</a:t>
              </a:r>
              <a:r>
                <a:rPr lang="de-DE" sz="1600" dirty="0"/>
                <a:t> &lt;Vorname, Name&gt; &lt;Datum&gt;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3F3DD14-FC87-5CEC-2049-85825B9FAA8F}"/>
                </a:ext>
              </a:extLst>
            </p:cNvPr>
            <p:cNvSpPr txBox="1"/>
            <p:nvPr/>
          </p:nvSpPr>
          <p:spPr>
            <a:xfrm>
              <a:off x="1475956" y="5621463"/>
              <a:ext cx="34359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/>
                <a:t>* Siehe: Empfehlungen für den Umgang mit KI-Anwendungen am Beispiel von </a:t>
              </a:r>
              <a:r>
                <a:rPr lang="de-DE" sz="900" dirty="0" err="1"/>
                <a:t>ChatGPT</a:t>
              </a:r>
              <a:r>
                <a:rPr lang="de-DE" sz="900" dirty="0"/>
                <a:t>, Senatsverwaltung für Bildung, Jugend und Familie, Berlin, 2. Fassung, April 2024</a:t>
              </a:r>
              <a:br>
                <a:rPr lang="de-DE" sz="900" dirty="0"/>
              </a:br>
              <a:r>
                <a:rPr lang="de-DE" sz="900" dirty="0">
                  <a:solidFill>
                    <a:srgbClr val="0070C0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https://www.berlin.de/sen/bildung/unterricht/faecher-rahmenlehrplaene/faecheruebergreifende-themen/digitale-welten/ki-anwendungen-schule.pdf</a:t>
              </a:r>
              <a:r>
                <a:rPr lang="de-DE" sz="900" dirty="0">
                  <a:solidFill>
                    <a:srgbClr val="0070C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2995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13E45"/>
      </a:accent1>
      <a:accent2>
        <a:srgbClr val="6C6B6A"/>
      </a:accent2>
      <a:accent3>
        <a:srgbClr val="CBD7D8"/>
      </a:accent3>
      <a:accent4>
        <a:srgbClr val="6999BE"/>
      </a:accent4>
      <a:accent5>
        <a:srgbClr val="0D365A"/>
      </a:accent5>
      <a:accent6>
        <a:srgbClr val="FFFFFF"/>
      </a:accent6>
      <a:hlink>
        <a:srgbClr val="FFFFFF"/>
      </a:hlink>
      <a:folHlink>
        <a:srgbClr val="6C6B6A"/>
      </a:folHlink>
    </a:clrScheme>
    <a:fontScheme name="Lato excitingedu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#ee.potx" id="{5DC74F01-D3BC-4BC3-AED4-092EAED789BC}" vid="{6F88808A-1EA3-4316-A904-D45AD9045E1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#ee</Template>
  <TotalTime>0</TotalTime>
  <Words>1003</Words>
  <Application>Microsoft Office PowerPoint</Application>
  <PresentationFormat>Breitbild</PresentationFormat>
  <Paragraphs>112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Aptos</vt:lpstr>
      <vt:lpstr>Arial</vt:lpstr>
      <vt:lpstr>Lato</vt:lpstr>
      <vt:lpstr>Lato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KLETT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Angelika Mathes</dc:creator>
  <cp:lastModifiedBy>Johannes Philipp</cp:lastModifiedBy>
  <cp:revision>32</cp:revision>
  <dcterms:created xsi:type="dcterms:W3CDTF">2024-08-23T10:18:56Z</dcterms:created>
  <dcterms:modified xsi:type="dcterms:W3CDTF">2024-09-14T16:56:04Z</dcterms:modified>
</cp:coreProperties>
</file>